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091" r:id="rId4"/>
  </p:sldMasterIdLst>
  <p:notesMasterIdLst>
    <p:notesMasterId r:id="rId26"/>
  </p:notesMasterIdLst>
  <p:handoutMasterIdLst>
    <p:handoutMasterId r:id="rId27"/>
  </p:handoutMasterIdLst>
  <p:sldIdLst>
    <p:sldId id="340" r:id="rId5"/>
    <p:sldId id="341" r:id="rId6"/>
    <p:sldId id="278" r:id="rId7"/>
    <p:sldId id="343" r:id="rId8"/>
    <p:sldId id="344" r:id="rId9"/>
    <p:sldId id="345" r:id="rId10"/>
    <p:sldId id="346" r:id="rId11"/>
    <p:sldId id="342" r:id="rId12"/>
    <p:sldId id="347" r:id="rId13"/>
    <p:sldId id="326" r:id="rId14"/>
    <p:sldId id="348" r:id="rId15"/>
    <p:sldId id="349" r:id="rId16"/>
    <p:sldId id="350" r:id="rId17"/>
    <p:sldId id="324" r:id="rId18"/>
    <p:sldId id="351" r:id="rId19"/>
    <p:sldId id="352" r:id="rId20"/>
    <p:sldId id="353" r:id="rId21"/>
    <p:sldId id="354" r:id="rId22"/>
    <p:sldId id="260" r:id="rId23"/>
    <p:sldId id="356" r:id="rId24"/>
    <p:sldId id="288"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Inter" panose="02000503000000020004" pitchFamily="2" charset="0"/>
      <p:regular r:id="rId32"/>
      <p:bold r:id="rId33"/>
    </p:embeddedFont>
    <p:embeddedFont>
      <p:font typeface="Lato" panose="020F0502020204030203" pitchFamily="34" charset="0"/>
      <p:regular r:id="rId34"/>
      <p:bold r:id="rId35"/>
      <p:italic r:id="rId36"/>
      <p:boldItalic r:id="rId37"/>
    </p:embeddedFont>
    <p:embeddedFont>
      <p:font typeface="Lora SemiBold" pitchFamily="2"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BF1424-A968-EA93-0846-77BFCAEFAF4A}" name="Joanne McCormack" initials="JM" userId="S::joanne.mccormack@nice.org.uk::3e2d3555-ad7a-417c-a91f-96a03d7d9cbb" providerId="AD"/>
  <p188:author id="{647D7539-B31E-D10A-3DEF-76885E67B582}" name="Kate Scott" initials="KS" userId="S::kate.scott@nice.org.uk::a9daa57c-aae8-44b9-9578-78ab7c935033" providerId="AD"/>
  <p188:author id="{B7AD6857-ECA1-B022-B6DB-7C3F963234AC}" name="Trish Brennan" initials="TB" userId="S::Trish.Brennan@nice.org.uk::b0179375-d03d-4674-817f-bd5233427ff1" providerId="AD"/>
  <p188:author id="{9FA21F60-6F49-4ECF-D467-648A86B310A9}" name="Pranam Mavahalli" initials="PM" userId="S::pranam.mavahalli@nice.org.uk::7bbd23ac-d18d-4f6b-9dce-bcd2a3c052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Scott"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228096"/>
    <a:srgbClr val="F7F4F1"/>
    <a:srgbClr val="00436C"/>
    <a:srgbClr val="FBF4EE"/>
    <a:srgbClr val="EFEECB"/>
    <a:srgbClr val="18646E"/>
    <a:srgbClr val="0000FF"/>
    <a:srgbClr val="FFFFFF"/>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A1B8C-68B8-BED4-AA7C-9EDB000D6321}" v="2" dt="2022-10-19T16:16:09.626"/>
    <p1510:client id="{119D2F24-3F19-A8D6-AF85-418B8D844AB0}" v="27" dt="2022-10-19T14:24:03.053"/>
    <p1510:client id="{42B70ADE-DE6E-91F7-73AD-0E0C2AA7B768}" v="4" dt="2022-10-31T14:05:59.191"/>
    <p1510:client id="{4DF8BFB5-8468-7755-506E-FC411DA846E6}" v="31" dt="2022-10-19T12:06:47.942"/>
    <p1510:client id="{62596DC6-88DE-0902-0DB2-B13D87613D84}" v="4" dt="2022-10-20T11:10:49.702"/>
    <p1510:client id="{A849A865-4511-FCAB-74E5-9C0A9342B63D}" v="4" dt="2022-10-19T12:12:40.556"/>
    <p1510:client id="{AA3C3366-DF28-8DD6-2944-3D271EF50C91}" v="3" dt="2022-10-31T13:12:31.642"/>
    <p1510:client id="{B20A0009-0D53-4FB5-A23E-A74B7DB5A165}" v="3" dt="2022-10-20T16:31:42.965"/>
    <p1510:client id="{B2CEA3A3-CD22-8BE7-852B-6F712AC4DB3E}" v="134" dt="2022-10-20T12:58:40.534"/>
    <p1510:client id="{B43620C3-C350-D5DF-77E4-7C9C6E577143}" v="2" dt="2022-10-19T12:40:46.727"/>
    <p1510:client id="{C98B0750-9865-3711-C133-0C7BC06F711D}" v="5" dt="2022-10-31T14:05:13.340"/>
    <p1510:client id="{D92C35D0-588B-4DD3-9F38-0F4150C0B07B}" v="50" dt="2022-10-19T11:29:06.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7B4E0-C5AF-4E67-A372-F7A03C7E29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831CFB-1E73-40F4-AB1A-D345A7F8CA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99B0F1-6494-479E-9AB9-629C0F1571D6}" type="datetimeFigureOut">
              <a:rPr lang="en-GB" smtClean="0"/>
              <a:t>01/11/2022</a:t>
            </a:fld>
            <a:endParaRPr lang="en-GB"/>
          </a:p>
        </p:txBody>
      </p:sp>
      <p:sp>
        <p:nvSpPr>
          <p:cNvPr id="4" name="Footer Placeholder 3">
            <a:extLst>
              <a:ext uri="{FF2B5EF4-FFF2-40B4-BE49-F238E27FC236}">
                <a16:creationId xmlns:a16="http://schemas.microsoft.com/office/drawing/2014/main" id="{FC8C8A56-2EE4-4E74-BCEC-B277CFD21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52F1CB3-6147-438D-AE3F-8D3A9D32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6832AD-622C-4DA7-9523-4C5A8793F563}" type="slidenum">
              <a:rPr lang="en-GB" smtClean="0"/>
              <a:t>‹#›</a:t>
            </a:fld>
            <a:endParaRPr lang="en-GB"/>
          </a:p>
        </p:txBody>
      </p:sp>
    </p:spTree>
    <p:extLst>
      <p:ext uri="{BB962C8B-B14F-4D97-AF65-F5344CB8AC3E}">
        <p14:creationId xmlns:p14="http://schemas.microsoft.com/office/powerpoint/2010/main" val="351852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D7A42-0977-2147-8194-01C3DBCDFF3E}"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2B9AF-1FF3-B64A-A57E-17202D6D58C9}" type="slidenum">
              <a:rPr lang="en-US" smtClean="0"/>
              <a:t>‹#›</a:t>
            </a:fld>
            <a:endParaRPr lang="en-US"/>
          </a:p>
        </p:txBody>
      </p:sp>
    </p:spTree>
    <p:extLst>
      <p:ext uri="{BB962C8B-B14F-4D97-AF65-F5344CB8AC3E}">
        <p14:creationId xmlns:p14="http://schemas.microsoft.com/office/powerpoint/2010/main" val="42326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92B9AF-1FF3-B64A-A57E-17202D6D58C9}" type="slidenum">
              <a:rPr lang="en-US" smtClean="0"/>
              <a:t>3</a:t>
            </a:fld>
            <a:endParaRPr lang="en-US"/>
          </a:p>
        </p:txBody>
      </p:sp>
    </p:spTree>
    <p:extLst>
      <p:ext uri="{BB962C8B-B14F-4D97-AF65-F5344CB8AC3E}">
        <p14:creationId xmlns:p14="http://schemas.microsoft.com/office/powerpoint/2010/main" val="2641790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272840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mple Page (Blu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a:t>This is a sample page layout</a:t>
            </a:r>
            <a:br>
              <a:rPr lang="en-US"/>
            </a:br>
            <a:endParaRPr lang="en-US"/>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2502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a:t>This is sample bulleted text (1 column)</a:t>
            </a:r>
            <a:br>
              <a:rPr lang="en-US"/>
            </a:br>
            <a:endParaRPr lang="en-US"/>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84944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a:t>This is sample bulleted text (1 column)</a:t>
            </a:r>
            <a:br>
              <a:rPr lang="en-US"/>
            </a:br>
            <a:endParaRPr lang="en-US"/>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1126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One Column (Grey)">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sample bulleted text (1 column)</a:t>
            </a:r>
            <a:br>
              <a:rPr lang="en-US"/>
            </a:br>
            <a:endParaRPr lang="en-US"/>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69F6042C-4FF5-9C78-773F-A908D7CF358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3011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ne Column (Blu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sample bulleted text (1 column)</a:t>
            </a:r>
            <a:br>
              <a:rPr lang="en-US"/>
            </a:br>
            <a:endParaRPr lang="en-US"/>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6" name="Slide Number Placeholder 3">
            <a:extLst>
              <a:ext uri="{FF2B5EF4-FFF2-40B4-BE49-F238E27FC236}">
                <a16:creationId xmlns:a16="http://schemas.microsoft.com/office/drawing/2014/main" id="{AFF83454-999B-528A-ABD5-5E6295622CE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3126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a:t>This is sample bulleted text (2 columns)</a:t>
            </a:r>
            <a:br>
              <a:rPr lang="en-US"/>
            </a:br>
            <a:endParaRPr lang="en-US"/>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61982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a:t>This is sample bulleted text (2 columns)</a:t>
            </a:r>
            <a:br>
              <a:rPr lang="en-US"/>
            </a:br>
            <a:endParaRPr lang="en-US"/>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51790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a:t>This is sample bulleted text (2 columns)</a:t>
            </a:r>
            <a:br>
              <a:rPr lang="en-US"/>
            </a:br>
            <a:endParaRPr lang="en-US"/>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4251FC1A-18C3-8857-744C-B529916937E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523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a:t>This is sample bulleted text (2 columns)</a:t>
            </a:r>
            <a:br>
              <a:rPr lang="en-US"/>
            </a:br>
            <a:endParaRPr lang="en-US"/>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4465497B-DBB1-FF55-0C82-C9790D9E8C7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312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a:t>This is sample bulleted text (3 columns)</a:t>
            </a:r>
            <a:br>
              <a:rPr lang="en-US"/>
            </a:br>
            <a:endParaRPr lang="en-US"/>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a:p>
            <a:pPr lvl="0"/>
            <a:endParaRPr lang="en-GB"/>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9353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9142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a:t>This is sample bulleted text (3 columns)</a:t>
            </a:r>
            <a:br>
              <a:rPr lang="en-US"/>
            </a:br>
            <a:endParaRPr lang="en-US"/>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a:p>
            <a:pPr lvl="0"/>
            <a:endParaRPr lang="en-GB"/>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21741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a:t>This is sample bulleted text (3 columns)</a:t>
            </a:r>
            <a:br>
              <a:rPr lang="en-US"/>
            </a:br>
            <a:endParaRPr lang="en-US"/>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a:p>
            <a:pPr lvl="0"/>
            <a:endParaRPr lang="en-GB"/>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A89A192D-5635-16B4-3E0C-90566DF272C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616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sample bulleted text (3 columns)</a:t>
            </a:r>
            <a:br>
              <a:rPr lang="en-US"/>
            </a:br>
            <a:endParaRPr lang="en-US"/>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a:p>
            <a:pPr lvl="0"/>
            <a:endParaRPr lang="en-GB"/>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9D7AE041-1A20-6D09-1920-2325053A343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70052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a:t>This is a sample page layout</a:t>
            </a:r>
            <a:br>
              <a:rPr lang="en-US"/>
            </a:br>
            <a:endParaRPr lang="en-US"/>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77088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ple Layout Page (Cr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a:t>This is a sample page layout</a:t>
            </a:r>
            <a:br>
              <a:rPr lang="en-US"/>
            </a:br>
            <a:endParaRPr lang="en-US"/>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8393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mple Layout Image (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a:t>This is a sample page layout</a:t>
            </a:r>
            <a:br>
              <a:rPr lang="en-US"/>
            </a:br>
            <a:endParaRPr lang="en-US"/>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2" name="Slide Number Placeholder 3">
            <a:extLst>
              <a:ext uri="{FF2B5EF4-FFF2-40B4-BE49-F238E27FC236}">
                <a16:creationId xmlns:a16="http://schemas.microsoft.com/office/drawing/2014/main" id="{18B2AE33-3C48-50BA-57A8-0409C6AF98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4552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ample Layout Imag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a:t>This is a sample page layout</a:t>
            </a:r>
            <a:br>
              <a:rPr lang="en-US"/>
            </a:br>
            <a:endParaRPr lang="en-US"/>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r>
              <a:rPr lang="en-GB"/>
              <a:t>Please use this space to insert written content as required </a:t>
            </a:r>
          </a:p>
          <a:p>
            <a:pPr lvl="0"/>
            <a:endParaRPr lang="en-GB"/>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23E6560D-9ECD-5697-AC5D-95FB4411BE6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35367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a:t>Example 1</a:t>
            </a:r>
            <a:endParaRPr lang="en-US"/>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a:t>Example 2</a:t>
            </a:r>
            <a:endParaRPr lang="en-US"/>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a:t>Example 3</a:t>
            </a:r>
            <a:endParaRPr lang="en-US"/>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987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a:t>Example 1</a:t>
            </a:r>
            <a:endParaRPr lang="en-US"/>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a:t>Example 2</a:t>
            </a:r>
            <a:endParaRPr lang="en-US"/>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a:t>Example 3</a:t>
            </a:r>
            <a:endParaRPr lang="en-US"/>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Tree>
    <p:extLst>
      <p:ext uri="{BB962C8B-B14F-4D97-AF65-F5344CB8AC3E}">
        <p14:creationId xmlns:p14="http://schemas.microsoft.com/office/powerpoint/2010/main" val="76930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a:t>This is a sample quote layout page</a:t>
            </a:r>
            <a:endParaRPr lang="en-US"/>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Insert name and job title here</a:t>
            </a:r>
          </a:p>
          <a:p>
            <a:endParaRPr lang="en-GB">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1141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BA88F966-6CFC-187F-ED67-B6C62B8A5C9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3382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a:t>This is a sample quote layout page</a:t>
            </a:r>
            <a:endParaRPr lang="en-US"/>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Insert name and job title here</a:t>
            </a:r>
          </a:p>
          <a:p>
            <a:endParaRPr lang="en-GB">
              <a:solidFill>
                <a:srgbClr val="0E0E0E"/>
              </a:solidFill>
              <a:latin typeface="Lato" panose="020F0502020204030203" pitchFamily="34" charset="77"/>
            </a:endParaRPr>
          </a:p>
        </p:txBody>
      </p:sp>
    </p:spTree>
    <p:extLst>
      <p:ext uri="{BB962C8B-B14F-4D97-AF65-F5344CB8AC3E}">
        <p14:creationId xmlns:p14="http://schemas.microsoft.com/office/powerpoint/2010/main" val="3359280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a:t>Example 1</a:t>
            </a:r>
            <a:endParaRPr lang="en-US"/>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a:t>Example 2</a:t>
            </a:r>
            <a:endParaRPr lang="en-US"/>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a:t>
            </a:r>
          </a:p>
        </p:txBody>
      </p:sp>
    </p:spTree>
    <p:extLst>
      <p:ext uri="{BB962C8B-B14F-4D97-AF65-F5344CB8AC3E}">
        <p14:creationId xmlns:p14="http://schemas.microsoft.com/office/powerpoint/2010/main" val="292747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a:t>Example 1</a:t>
            </a:r>
            <a:endParaRPr lang="en-US"/>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a:t>Example 2</a:t>
            </a:r>
            <a:endParaRPr lang="en-US"/>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31389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580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a:t>This is a sample page layout</a:t>
            </a:r>
            <a:br>
              <a:rPr lang="en-US"/>
            </a:br>
            <a:endParaRPr lang="en-US"/>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A</a:t>
            </a:r>
            <a:endParaRPr lang="en-US"/>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a:t>B</a:t>
            </a:r>
            <a:endParaRPr lang="en-US"/>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D</a:t>
            </a:r>
            <a:endParaRPr lang="en-US"/>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a:solidFill>
                  <a:schemeClr val="bg1"/>
                </a:solidFill>
              </a:rPr>
              <a:t>A</a:t>
            </a:r>
            <a:endParaRPr lang="en-US" sz="1600" baseline="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66974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a:t>This is a sample page layout</a:t>
            </a:r>
            <a:br>
              <a:rPr lang="en-US"/>
            </a:br>
            <a:endParaRPr lang="en-US"/>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A</a:t>
            </a:r>
            <a:endParaRPr lang="en-US"/>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a:t>B</a:t>
            </a:r>
            <a:endParaRPr lang="en-US"/>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D</a:t>
            </a:r>
            <a:endParaRPr lang="en-US"/>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4140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736091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mn-lt"/>
                <a:ea typeface="Inter" panose="02000503000000020004" pitchFamily="2" charset="0"/>
              </a:defRPr>
            </a:lvl1pPr>
          </a:lstStyle>
          <a:p>
            <a:pPr lvl="0"/>
            <a:r>
              <a:rPr lang="en-GB"/>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3949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a:t>Thank you.</a:t>
            </a:r>
          </a:p>
        </p:txBody>
      </p:sp>
    </p:spTree>
    <p:extLst>
      <p:ext uri="{BB962C8B-B14F-4D97-AF65-F5344CB8AC3E}">
        <p14:creationId xmlns:p14="http://schemas.microsoft.com/office/powerpoint/2010/main" val="342220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a:t>Thank you.</a:t>
            </a:r>
          </a:p>
        </p:txBody>
      </p:sp>
    </p:spTree>
    <p:extLst>
      <p:ext uri="{BB962C8B-B14F-4D97-AF65-F5344CB8AC3E}">
        <p14:creationId xmlns:p14="http://schemas.microsoft.com/office/powerpoint/2010/main" val="264494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6497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a:t>Thank you.</a:t>
            </a:r>
          </a:p>
        </p:txBody>
      </p:sp>
      <p:sp>
        <p:nvSpPr>
          <p:cNvPr id="12" name="Slide Number Placeholder 3">
            <a:extLst>
              <a:ext uri="{FF2B5EF4-FFF2-40B4-BE49-F238E27FC236}">
                <a16:creationId xmlns:a16="http://schemas.microsoft.com/office/drawing/2014/main" id="{E1B2A81C-3787-4E99-126F-BE4F82F4285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527761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2" name="Slide Number Placeholder 3">
            <a:extLst>
              <a:ext uri="{FF2B5EF4-FFF2-40B4-BE49-F238E27FC236}">
                <a16:creationId xmlns:a16="http://schemas.microsoft.com/office/drawing/2014/main" id="{342D7AAF-577C-E9BB-D75D-B9A06341ECC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986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6579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02429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a:t>This is a sample page layout</a:t>
            </a:r>
            <a:br>
              <a:rPr lang="en-US"/>
            </a:br>
            <a:endParaRPr lang="en-US"/>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74628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mple Page (Cream)">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a:t>This is a sample page layout</a:t>
            </a:r>
            <a:br>
              <a:rPr lang="en-US"/>
            </a:br>
            <a:endParaRPr lang="en-US"/>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4672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ample Page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a:t>This is a sample page layout</a:t>
            </a:r>
            <a:br>
              <a:rPr lang="en-US"/>
            </a:br>
            <a:endParaRPr lang="en-US"/>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385607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a:t>This is the slide master template</a:t>
            </a:r>
            <a:endParaRPr lang="en-GB"/>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a:t>Please select from the available layout slides</a:t>
            </a:r>
            <a:endParaRPr lang="en-GB"/>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0459989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3" r:id="rId31"/>
    <p:sldLayoutId id="2147484122"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3840" userDrawn="1">
          <p15:clr>
            <a:srgbClr val="F26B43"/>
          </p15:clr>
        </p15:guide>
        <p15:guide id="3" orient="horz" pos="4088" userDrawn="1">
          <p15:clr>
            <a:srgbClr val="F26B43"/>
          </p15:clr>
        </p15:guide>
        <p15:guide id="4"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hyperlink" Target="https://www.nice.org.uk/guidance/cg138" TargetMode="External"/><Relationship Id="rId3" Type="http://schemas.openxmlformats.org/officeDocument/2006/relationships/slideLayout" Target="../slideLayouts/slideLayout26.xml"/><Relationship Id="rId7" Type="http://schemas.openxmlformats.org/officeDocument/2006/relationships/hyperlink" Target="https://www.nice.org.uk/guidance/ph6"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nice.org.uk/guidance/ng197" TargetMode="External"/><Relationship Id="rId11" Type="http://schemas.openxmlformats.org/officeDocument/2006/relationships/image" Target="../media/image6.png"/><Relationship Id="rId5" Type="http://schemas.openxmlformats.org/officeDocument/2006/relationships/hyperlink" Target="https://www.nice.org.uk/guidance/ng44" TargetMode="External"/><Relationship Id="rId10" Type="http://schemas.openxmlformats.org/officeDocument/2006/relationships/hyperlink" Target="https://www.nice.org.uk/guidance/qs167" TargetMode="External"/><Relationship Id="rId4" Type="http://schemas.openxmlformats.org/officeDocument/2006/relationships/image" Target="../media/image14.jpeg"/><Relationship Id="rId9" Type="http://schemas.openxmlformats.org/officeDocument/2006/relationships/hyperlink" Target="https://www.nice.org.uk/guidance/cg13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https://www.nice.org.uk/guidance/ng197"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hyperlink" Target="https://www.nice.org.uk/sharedlearning/pharmacist-led-hypertension-review-project-in-black-african-or-african-caribbean-origin-patient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hyperlink" Target="https://www.nice.org.uk/sharedlearning/systematic-case-finding-of-people-with-hypertension"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https://www.england.nhs.uk/about/equality/equality-hub/core20plus5/"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1.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hyperlink" Target="mailto:fieldteam@nice.org.uk" TargetMode="External"/><Relationship Id="rId2" Type="http://schemas.openxmlformats.org/officeDocument/2006/relationships/hyperlink" Target="https://www.nice.org.uk/terms-and-conditions#notice-of-rights" TargetMode="Externa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hyperlink" Target="https://www.nice.org.uk/guidance/ng209"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england.nhs.uk/aac/publication/summary-of-national-guidance-for-lipid-management/" TargetMode="External"/><Relationship Id="rId5" Type="http://schemas.openxmlformats.org/officeDocument/2006/relationships/hyperlink" Target="https://www.england.nhs.uk/aac/publication/statin-intolerance-pathway/" TargetMode="External"/><Relationship Id="rId4" Type="http://schemas.openxmlformats.org/officeDocument/2006/relationships/hyperlink" Target="https://www.nice.org.uk/guidance/cg18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B111-B9A4-69E8-7B09-E7B62D53FCB6}"/>
              </a:ext>
            </a:extLst>
          </p:cNvPr>
          <p:cNvSpPr>
            <a:spLocks noGrp="1"/>
          </p:cNvSpPr>
          <p:nvPr>
            <p:ph type="ctrTitle"/>
          </p:nvPr>
        </p:nvSpPr>
        <p:spPr/>
        <p:txBody>
          <a:bodyPr>
            <a:normAutofit fontScale="90000"/>
          </a:bodyPr>
          <a:lstStyle/>
          <a:p>
            <a:r>
              <a:rPr lang="en-GB"/>
              <a:t>Supporting the implementation of Core20PLUS5</a:t>
            </a:r>
          </a:p>
        </p:txBody>
      </p:sp>
      <p:pic>
        <p:nvPicPr>
          <p:cNvPr id="11" name="Picture Placeholder 10" descr="A colourful chalk picture showing connected dots">
            <a:extLst>
              <a:ext uri="{FF2B5EF4-FFF2-40B4-BE49-F238E27FC236}">
                <a16:creationId xmlns:a16="http://schemas.microsoft.com/office/drawing/2014/main" id="{DAF17195-B052-04FE-A522-55F6E3D106FA}"/>
              </a:ext>
            </a:extLst>
          </p:cNvPr>
          <p:cNvPicPr>
            <a:picLocks noGrp="1" noChangeAspect="1"/>
          </p:cNvPicPr>
          <p:nvPr>
            <p:ph type="pic" sz="quarter" idx="10"/>
          </p:nvPr>
        </p:nvPicPr>
        <p:blipFill rotWithShape="1">
          <a:blip r:embed="rId4"/>
          <a:srcRect l="24310" t="1664" r="12968" b="-1664"/>
          <a:stretch/>
        </p:blipFill>
        <p:spPr>
          <a:xfrm>
            <a:off x="5730875" y="-9054"/>
            <a:ext cx="6461125" cy="6867053"/>
          </a:xfrm>
        </p:spPr>
      </p:pic>
      <p:pic>
        <p:nvPicPr>
          <p:cNvPr id="5" name="Recorded Sound" descr="Click to hear accompanying narration - closed captioned subtitles available. ">
            <a:hlinkClick r:id="" action="ppaction://media"/>
            <a:extLst>
              <a:ext uri="{FF2B5EF4-FFF2-40B4-BE49-F238E27FC236}">
                <a16:creationId xmlns:a16="http://schemas.microsoft.com/office/drawing/2014/main" id="{4C8A3AD2-3ED0-5D80-0056-7D1B2F62B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a:noFill/>
        </p:spPr>
      </p:pic>
      <p:sp>
        <p:nvSpPr>
          <p:cNvPr id="12" name="TextBox 11">
            <a:extLst>
              <a:ext uri="{FF2B5EF4-FFF2-40B4-BE49-F238E27FC236}">
                <a16:creationId xmlns:a16="http://schemas.microsoft.com/office/drawing/2014/main" id="{EF5EF489-D940-AD85-8800-11107143904E}"/>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5521226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E045-7BF5-7703-32BB-921D15C20F1A}"/>
              </a:ext>
            </a:extLst>
          </p:cNvPr>
          <p:cNvSpPr>
            <a:spLocks noGrp="1"/>
          </p:cNvSpPr>
          <p:nvPr>
            <p:ph type="ctrTitle"/>
          </p:nvPr>
        </p:nvSpPr>
        <p:spPr>
          <a:xfrm>
            <a:off x="496384" y="748767"/>
            <a:ext cx="8444416" cy="1276350"/>
          </a:xfrm>
        </p:spPr>
        <p:txBody>
          <a:bodyPr>
            <a:normAutofit/>
          </a:bodyPr>
          <a:lstStyle/>
          <a:p>
            <a:r>
              <a:rPr lang="en-GB"/>
              <a:t>NICE guidelines on approaches to addressing health inequalities</a:t>
            </a:r>
            <a:endParaRPr lang="en-US"/>
          </a:p>
        </p:txBody>
      </p:sp>
      <p:pic>
        <p:nvPicPr>
          <p:cNvPr id="23" name="Picture Placeholder 22">
            <a:extLst>
              <a:ext uri="{FF2B5EF4-FFF2-40B4-BE49-F238E27FC236}">
                <a16:creationId xmlns:a16="http://schemas.microsoft.com/office/drawing/2014/main" id="{634C9E25-D621-41C3-B161-1039F4434A20}"/>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909" r="28549"/>
          <a:stretch/>
        </p:blipFill>
        <p:spPr>
          <a:xfrm>
            <a:off x="7641771" y="0"/>
            <a:ext cx="4550230" cy="6858000"/>
          </a:xfrm>
        </p:spPr>
      </p:pic>
      <p:sp>
        <p:nvSpPr>
          <p:cNvPr id="3" name="Subtitle 2">
            <a:extLst>
              <a:ext uri="{FF2B5EF4-FFF2-40B4-BE49-F238E27FC236}">
                <a16:creationId xmlns:a16="http://schemas.microsoft.com/office/drawing/2014/main" id="{96652783-E6A5-EE8F-BFD3-B72DE4770087}"/>
              </a:ext>
            </a:extLst>
          </p:cNvPr>
          <p:cNvSpPr>
            <a:spLocks noGrp="1"/>
          </p:cNvSpPr>
          <p:nvPr>
            <p:ph type="body" sz="quarter" idx="12"/>
          </p:nvPr>
        </p:nvSpPr>
        <p:spPr>
          <a:xfrm>
            <a:off x="496383" y="2196125"/>
            <a:ext cx="7292346" cy="3641147"/>
          </a:xfrm>
        </p:spPr>
        <p:txBody>
          <a:bodyPr vert="horz" lIns="91440" tIns="45720" rIns="91440" bIns="45720" numCol="1" rtlCol="0" anchor="t">
            <a:noAutofit/>
          </a:bodyPr>
          <a:lstStyle/>
          <a:p>
            <a:pPr marL="285750" indent="-285750">
              <a:lnSpc>
                <a:spcPts val="2400"/>
              </a:lnSpc>
              <a:spcBef>
                <a:spcPts val="600"/>
              </a:spcBef>
              <a:buFont typeface="Arial" panose="020B0604020202020204" pitchFamily="34" charset="0"/>
              <a:buChar char="•"/>
            </a:pPr>
            <a:r>
              <a:rPr lang="en-GB">
                <a:ea typeface="Inter"/>
                <a:hlinkClick r:id="rId5">
                  <a:extLst>
                    <a:ext uri="{A12FA001-AC4F-418D-AE19-62706E023703}">
                      <ahyp:hlinkClr xmlns:ahyp="http://schemas.microsoft.com/office/drawing/2018/hyperlinkcolor" val="tx"/>
                    </a:ext>
                  </a:extLst>
                </a:hlinkClick>
              </a:rPr>
              <a:t>NG44/QS148 Community engagement: improving health and wellbeing and reducing health inequalities</a:t>
            </a:r>
            <a:endParaRPr lang="en-GB">
              <a:ea typeface="Inter"/>
            </a:endParaRPr>
          </a:p>
          <a:p>
            <a:pPr marL="285750" indent="-285750">
              <a:lnSpc>
                <a:spcPts val="2400"/>
              </a:lnSpc>
              <a:spcBef>
                <a:spcPts val="600"/>
              </a:spcBef>
              <a:buFont typeface="Arial" panose="020B0604020202020204" pitchFamily="34" charset="0"/>
              <a:buChar char="•"/>
            </a:pPr>
            <a:r>
              <a:rPr lang="en-GB">
                <a:ea typeface="Inter"/>
                <a:hlinkClick r:id="rId6">
                  <a:extLst>
                    <a:ext uri="{A12FA001-AC4F-418D-AE19-62706E023703}">
                      <ahyp:hlinkClr xmlns:ahyp="http://schemas.microsoft.com/office/drawing/2018/hyperlinkcolor" val="tx"/>
                    </a:ext>
                  </a:extLst>
                </a:hlinkClick>
              </a:rPr>
              <a:t>NG197 Shared decision making</a:t>
            </a:r>
            <a:endParaRPr lang="en-GB">
              <a:ea typeface="Inter"/>
            </a:endParaRPr>
          </a:p>
          <a:p>
            <a:pPr marL="285750" indent="-285750">
              <a:lnSpc>
                <a:spcPts val="2400"/>
              </a:lnSpc>
              <a:spcBef>
                <a:spcPts val="600"/>
              </a:spcBef>
              <a:buFont typeface="Arial" panose="020B0604020202020204" pitchFamily="34" charset="0"/>
              <a:buChar char="•"/>
            </a:pPr>
            <a:r>
              <a:rPr lang="en-GB">
                <a:ea typeface="Inter"/>
                <a:hlinkClick r:id="rId7">
                  <a:extLst>
                    <a:ext uri="{A12FA001-AC4F-418D-AE19-62706E023703}">
                      <ahyp:hlinkClr xmlns:ahyp="http://schemas.microsoft.com/office/drawing/2018/hyperlinkcolor" val="tx"/>
                    </a:ext>
                  </a:extLst>
                </a:hlinkClick>
              </a:rPr>
              <a:t>PH6 Behaviour change: general approaches</a:t>
            </a:r>
            <a:endParaRPr lang="en-GB">
              <a:ea typeface="Inter"/>
            </a:endParaRPr>
          </a:p>
          <a:p>
            <a:pPr>
              <a:lnSpc>
                <a:spcPts val="2400"/>
              </a:lnSpc>
              <a:spcBef>
                <a:spcPts val="600"/>
              </a:spcBef>
              <a:buFont typeface="Arial" panose="020B0604020202020204" pitchFamily="34" charset="0"/>
              <a:buChar char="•"/>
            </a:pPr>
            <a:r>
              <a:rPr lang="en-GB">
                <a:ea typeface="Inter"/>
                <a:hlinkClick r:id="rId8">
                  <a:extLst>
                    <a:ext uri="{A12FA001-AC4F-418D-AE19-62706E023703}">
                      <ahyp:hlinkClr xmlns:ahyp="http://schemas.microsoft.com/office/drawing/2018/hyperlinkcolor" val="tx"/>
                    </a:ext>
                  </a:extLst>
                </a:hlinkClick>
              </a:rPr>
              <a:t>CG138 Patient experience in adult NHS services: improving the experience of care for people using adult NHS services </a:t>
            </a:r>
            <a:endParaRPr lang="en-GB">
              <a:ea typeface="Inter"/>
            </a:endParaRPr>
          </a:p>
          <a:p>
            <a:pPr marL="285750" indent="-285750">
              <a:lnSpc>
                <a:spcPts val="2400"/>
              </a:lnSpc>
              <a:spcBef>
                <a:spcPts val="600"/>
              </a:spcBef>
              <a:buFont typeface="Arial" panose="020B0604020202020204" pitchFamily="34" charset="0"/>
              <a:buChar char="•"/>
            </a:pPr>
            <a:r>
              <a:rPr lang="en-GB">
                <a:ea typeface="Inter"/>
                <a:hlinkClick r:id="rId9">
                  <a:extLst>
                    <a:ext uri="{A12FA001-AC4F-418D-AE19-62706E023703}">
                      <ahyp:hlinkClr xmlns:ahyp="http://schemas.microsoft.com/office/drawing/2018/hyperlinkcolor" val="tx"/>
                    </a:ext>
                  </a:extLst>
                </a:hlinkClick>
              </a:rPr>
              <a:t>CG136 Service user experience in adult mental health: improving the experience of care for people using adult NHS mental health services</a:t>
            </a:r>
            <a:endParaRPr lang="en-GB">
              <a:ea typeface="Inter"/>
            </a:endParaRPr>
          </a:p>
          <a:p>
            <a:pPr marL="285750" indent="-285750">
              <a:lnSpc>
                <a:spcPts val="2400"/>
              </a:lnSpc>
              <a:spcBef>
                <a:spcPts val="600"/>
              </a:spcBef>
              <a:buFont typeface="Arial" panose="020B0604020202020204" pitchFamily="34" charset="0"/>
              <a:buChar char="•"/>
            </a:pPr>
            <a:r>
              <a:rPr lang="en-GB">
                <a:ea typeface="Inter"/>
                <a:hlinkClick r:id="rId10">
                  <a:extLst>
                    <a:ext uri="{A12FA001-AC4F-418D-AE19-62706E023703}">
                      <ahyp:hlinkClr xmlns:ahyp="http://schemas.microsoft.com/office/drawing/2018/hyperlinkcolor" val="tx"/>
                    </a:ext>
                  </a:extLst>
                </a:hlinkClick>
              </a:rPr>
              <a:t>QS167 Promoting health and preventing premature mortality in black, Asian and other minority ethnic groups</a:t>
            </a:r>
            <a:r>
              <a:rPr lang="en-GB">
                <a:ea typeface="Inter"/>
              </a:rPr>
              <a:t>.</a:t>
            </a:r>
          </a:p>
        </p:txBody>
      </p:sp>
      <p:sp>
        <p:nvSpPr>
          <p:cNvPr id="9" name="Slide Number Placeholder 3">
            <a:extLst>
              <a:ext uri="{FF2B5EF4-FFF2-40B4-BE49-F238E27FC236}">
                <a16:creationId xmlns:a16="http://schemas.microsoft.com/office/drawing/2014/main" id="{94A79DC7-EE18-CEA0-2EE2-AC2C8D4A90E2}"/>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10</a:t>
            </a:fld>
            <a:endParaRPr lang="en-US" sz="1200">
              <a:solidFill>
                <a:schemeClr val="bg1"/>
              </a:solidFill>
              <a:latin typeface="Inter" panose="02000503000000020004" pitchFamily="2" charset="0"/>
              <a:ea typeface="Inter" panose="02000503000000020004" pitchFamily="2" charset="0"/>
            </a:endParaRPr>
          </a:p>
        </p:txBody>
      </p:sp>
      <p:pic>
        <p:nvPicPr>
          <p:cNvPr id="6" name="Recorded Sound" descr="Click to hear accompanying narration - closed captioned subtitles available. ">
            <a:hlinkClick r:id="" action="ppaction://media"/>
            <a:extLst>
              <a:ext uri="{FF2B5EF4-FFF2-40B4-BE49-F238E27FC236}">
                <a16:creationId xmlns:a16="http://schemas.microsoft.com/office/drawing/2014/main" id="{0DCAD4D6-AA21-3810-DE5E-5943254CBA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4000" y="144000"/>
            <a:ext cx="406400" cy="406400"/>
          </a:xfrm>
          <a:prstGeom prst="rect">
            <a:avLst/>
          </a:prstGeom>
        </p:spPr>
      </p:pic>
      <p:sp>
        <p:nvSpPr>
          <p:cNvPr id="7" name="TextBox 6">
            <a:extLst>
              <a:ext uri="{FF2B5EF4-FFF2-40B4-BE49-F238E27FC236}">
                <a16:creationId xmlns:a16="http://schemas.microsoft.com/office/drawing/2014/main" id="{9D38CB00-D786-87E3-3B69-495BD480DDBC}"/>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0249861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87C0D0-F1B9-4E10-DB01-971EB340FF7B}"/>
              </a:ext>
            </a:extLst>
          </p:cNvPr>
          <p:cNvSpPr>
            <a:spLocks noGrp="1"/>
          </p:cNvSpPr>
          <p:nvPr>
            <p:ph type="ctrTitle"/>
          </p:nvPr>
        </p:nvSpPr>
        <p:spPr>
          <a:xfrm>
            <a:off x="983780" y="218895"/>
            <a:ext cx="8448294" cy="1276350"/>
          </a:xfrm>
        </p:spPr>
        <p:txBody>
          <a:bodyPr vert="horz" lIns="91440" tIns="45720" rIns="91440" bIns="45720" rtlCol="0" anchor="b" anchorCtr="0">
            <a:normAutofit/>
          </a:bodyPr>
          <a:lstStyle/>
          <a:p>
            <a:r>
              <a:rPr lang="en-GB">
                <a:latin typeface="Lora SemiBold"/>
              </a:rPr>
              <a:t>Examples of NICE guidelines</a:t>
            </a:r>
            <a:endParaRPr lang="en-GB" b="0">
              <a:latin typeface="Lora SemiBold"/>
            </a:endParaRPr>
          </a:p>
          <a:p>
            <a:endParaRPr lang="en-GB"/>
          </a:p>
        </p:txBody>
      </p:sp>
      <p:pic>
        <p:nvPicPr>
          <p:cNvPr id="8" name="Picture 7">
            <a:extLst>
              <a:ext uri="{FF2B5EF4-FFF2-40B4-BE49-F238E27FC236}">
                <a16:creationId xmlns:a16="http://schemas.microsoft.com/office/drawing/2014/main" id="{E7304696-E7AC-11F4-B0D0-4B6C4CE71F79}"/>
              </a:ext>
            </a:extLst>
          </p:cNvPr>
          <p:cNvPicPr>
            <a:picLocks noChangeAspect="1"/>
          </p:cNvPicPr>
          <p:nvPr/>
        </p:nvPicPr>
        <p:blipFill rotWithShape="1">
          <a:blip r:embed="rId2"/>
          <a:srcRect l="61562" t="25925" r="1763" b="16358"/>
          <a:stretch/>
        </p:blipFill>
        <p:spPr>
          <a:xfrm>
            <a:off x="694361" y="1241222"/>
            <a:ext cx="7645288" cy="4030913"/>
          </a:xfrm>
          <a:prstGeom prst="rect">
            <a:avLst/>
          </a:prstGeom>
        </p:spPr>
      </p:pic>
      <p:pic>
        <p:nvPicPr>
          <p:cNvPr id="3" name="Picture 2">
            <a:extLst>
              <a:ext uri="{FF2B5EF4-FFF2-40B4-BE49-F238E27FC236}">
                <a16:creationId xmlns:a16="http://schemas.microsoft.com/office/drawing/2014/main" id="{E35B53ED-B016-EF73-E548-87A539B6C50D}"/>
              </a:ext>
            </a:extLst>
          </p:cNvPr>
          <p:cNvPicPr>
            <a:picLocks noChangeAspect="1"/>
          </p:cNvPicPr>
          <p:nvPr/>
        </p:nvPicPr>
        <p:blipFill rotWithShape="1">
          <a:blip r:embed="rId3"/>
          <a:srcRect l="61080" t="26804" r="1979" b="17284"/>
          <a:stretch/>
        </p:blipFill>
        <p:spPr>
          <a:xfrm>
            <a:off x="5076535" y="2790563"/>
            <a:ext cx="6541060" cy="3341560"/>
          </a:xfrm>
          <a:prstGeom prst="rect">
            <a:avLst/>
          </a:prstGeom>
        </p:spPr>
      </p:pic>
    </p:spTree>
    <p:extLst>
      <p:ext uri="{BB962C8B-B14F-4D97-AF65-F5344CB8AC3E}">
        <p14:creationId xmlns:p14="http://schemas.microsoft.com/office/powerpoint/2010/main" val="3592179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E045-7BF5-7703-32BB-921D15C20F1A}"/>
              </a:ext>
            </a:extLst>
          </p:cNvPr>
          <p:cNvSpPr>
            <a:spLocks noGrp="1"/>
          </p:cNvSpPr>
          <p:nvPr>
            <p:ph type="ctrTitle"/>
          </p:nvPr>
        </p:nvSpPr>
        <p:spPr>
          <a:xfrm>
            <a:off x="496385" y="872232"/>
            <a:ext cx="5953402" cy="1276350"/>
          </a:xfrm>
        </p:spPr>
        <p:txBody>
          <a:bodyPr>
            <a:normAutofit/>
          </a:bodyPr>
          <a:lstStyle/>
          <a:p>
            <a:r>
              <a:rPr lang="en-GB"/>
              <a:t>Shared decision making  and health literacy</a:t>
            </a:r>
            <a:endParaRPr lang="en-US"/>
          </a:p>
        </p:txBody>
      </p:sp>
      <p:pic>
        <p:nvPicPr>
          <p:cNvPr id="23" name="Picture Placeholder 22">
            <a:extLst>
              <a:ext uri="{FF2B5EF4-FFF2-40B4-BE49-F238E27FC236}">
                <a16:creationId xmlns:a16="http://schemas.microsoft.com/office/drawing/2014/main" id="{634C9E25-D621-41C3-B161-1039F4434A20}"/>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srcRect r="26676"/>
          <a:stretch/>
        </p:blipFill>
        <p:spPr>
          <a:xfrm>
            <a:off x="4648201" y="0"/>
            <a:ext cx="7543799" cy="6858000"/>
          </a:xfrm>
        </p:spPr>
      </p:pic>
      <p:sp>
        <p:nvSpPr>
          <p:cNvPr id="3" name="Subtitle 2">
            <a:extLst>
              <a:ext uri="{FF2B5EF4-FFF2-40B4-BE49-F238E27FC236}">
                <a16:creationId xmlns:a16="http://schemas.microsoft.com/office/drawing/2014/main" id="{96652783-E6A5-EE8F-BFD3-B72DE4770087}"/>
              </a:ext>
            </a:extLst>
          </p:cNvPr>
          <p:cNvSpPr>
            <a:spLocks noGrp="1"/>
          </p:cNvSpPr>
          <p:nvPr>
            <p:ph type="body" sz="quarter" idx="12"/>
          </p:nvPr>
        </p:nvSpPr>
        <p:spPr>
          <a:xfrm>
            <a:off x="496384" y="2137322"/>
            <a:ext cx="5371016" cy="3641147"/>
          </a:xfrm>
        </p:spPr>
        <p:txBody>
          <a:bodyPr vert="horz" lIns="91440" tIns="45720" rIns="91440" bIns="45720" numCol="1" rtlCol="0" anchor="t">
            <a:noAutofit/>
          </a:bodyPr>
          <a:lstStyle/>
          <a:p>
            <a:pPr>
              <a:spcBef>
                <a:spcPts val="0"/>
              </a:spcBef>
              <a:spcAft>
                <a:spcPts val="600"/>
              </a:spcAft>
            </a:pPr>
            <a:r>
              <a:rPr lang="en-GB" sz="1200" i="0">
                <a:effectLst/>
                <a:ea typeface="Inter"/>
              </a:rPr>
              <a:t>Our </a:t>
            </a:r>
            <a:r>
              <a:rPr lang="en-GB" sz="1200" i="0" u="sng">
                <a:effectLst/>
                <a:ea typeface="Inter"/>
                <a:hlinkClick r:id="rId5">
                  <a:extLst>
                    <a:ext uri="{A12FA001-AC4F-418D-AE19-62706E023703}">
                      <ahyp:hlinkClr xmlns:ahyp="http://schemas.microsoft.com/office/drawing/2018/hyperlinkcolor" val="tx"/>
                    </a:ext>
                  </a:extLst>
                </a:hlinkClick>
              </a:rPr>
              <a:t>shared decision making guideline</a:t>
            </a:r>
            <a:r>
              <a:rPr lang="en-GB" sz="1200" i="0">
                <a:effectLst/>
                <a:ea typeface="Inter"/>
              </a:rPr>
              <a:t> covers how to make shared decision making part of everyday care.</a:t>
            </a:r>
          </a:p>
          <a:p>
            <a:pPr>
              <a:spcBef>
                <a:spcPts val="0"/>
              </a:spcBef>
              <a:spcAft>
                <a:spcPts val="600"/>
              </a:spcAft>
            </a:pPr>
            <a:r>
              <a:rPr lang="en-GB" sz="1200" i="0">
                <a:solidFill>
                  <a:schemeClr val="bg1"/>
                </a:solidFill>
                <a:effectLst/>
              </a:rPr>
              <a:t>It includes recommendations on training, communicating risks, benefits and consequences, using decision aids, and how to embed shared decision making in organisational culture and practices.</a:t>
            </a:r>
            <a:endParaRPr lang="en-GB" sz="1200">
              <a:solidFill>
                <a:schemeClr val="bg1"/>
              </a:solidFill>
            </a:endParaRPr>
          </a:p>
          <a:p>
            <a:pPr>
              <a:spcBef>
                <a:spcPts val="0"/>
              </a:spcBef>
              <a:spcAft>
                <a:spcPts val="600"/>
              </a:spcAft>
            </a:pPr>
            <a:r>
              <a:rPr lang="en-GB" sz="1200"/>
              <a:t>Effective shared decision making improves health literacy by improving communication between professionals and patients, providing clear information and increasing patients’ knowledge.</a:t>
            </a:r>
          </a:p>
          <a:p>
            <a:pPr>
              <a:spcBef>
                <a:spcPts val="0"/>
              </a:spcBef>
              <a:spcAft>
                <a:spcPts val="600"/>
              </a:spcAft>
            </a:pPr>
            <a:r>
              <a:rPr lang="en-GB" sz="1200"/>
              <a:t>Shared decision making has a greater impact on those with </a:t>
            </a:r>
            <a:br>
              <a:rPr lang="en-GB" sz="1200"/>
            </a:br>
            <a:r>
              <a:rPr lang="en-GB" sz="1200"/>
              <a:t>lower health literacy or who are more disadvantaged </a:t>
            </a:r>
            <a:br>
              <a:rPr lang="en-GB" sz="1200"/>
            </a:br>
            <a:r>
              <a:rPr lang="en-GB" sz="1200"/>
              <a:t>so can reduce health inequalities.</a:t>
            </a:r>
          </a:p>
        </p:txBody>
      </p:sp>
      <p:sp>
        <p:nvSpPr>
          <p:cNvPr id="9" name="Slide Number Placeholder 3">
            <a:extLst>
              <a:ext uri="{FF2B5EF4-FFF2-40B4-BE49-F238E27FC236}">
                <a16:creationId xmlns:a16="http://schemas.microsoft.com/office/drawing/2014/main" id="{94A79DC7-EE18-CEA0-2EE2-AC2C8D4A90E2}"/>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12</a:t>
            </a:fld>
            <a:endParaRPr lang="en-US" sz="1200">
              <a:solidFill>
                <a:schemeClr val="bg1"/>
              </a:solidFill>
              <a:latin typeface="Inter" panose="02000503000000020004" pitchFamily="2" charset="0"/>
              <a:ea typeface="Inter" panose="02000503000000020004" pitchFamily="2" charset="0"/>
            </a:endParaRPr>
          </a:p>
        </p:txBody>
      </p:sp>
      <p:pic>
        <p:nvPicPr>
          <p:cNvPr id="7" name="Recorded Sound" descr="Click to hear accompanying narration - closed captioned subtitles available. ">
            <a:hlinkClick r:id="" action="ppaction://media"/>
            <a:extLst>
              <a:ext uri="{FF2B5EF4-FFF2-40B4-BE49-F238E27FC236}">
                <a16:creationId xmlns:a16="http://schemas.microsoft.com/office/drawing/2014/main" id="{D0678119-0ED9-3BB0-A640-2D3744D8F0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000" y="144000"/>
            <a:ext cx="406400" cy="406400"/>
          </a:xfrm>
          <a:prstGeom prst="rect">
            <a:avLst/>
          </a:prstGeom>
        </p:spPr>
      </p:pic>
      <p:sp>
        <p:nvSpPr>
          <p:cNvPr id="8" name="TextBox 7">
            <a:extLst>
              <a:ext uri="{FF2B5EF4-FFF2-40B4-BE49-F238E27FC236}">
                <a16:creationId xmlns:a16="http://schemas.microsoft.com/office/drawing/2014/main" id="{8A9C9B5A-90B7-31BD-85F7-300273E12357}"/>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6012415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544-9B2E-8805-83A3-5C6783F5BDC6}"/>
              </a:ext>
            </a:extLst>
          </p:cNvPr>
          <p:cNvSpPr>
            <a:spLocks noGrp="1"/>
          </p:cNvSpPr>
          <p:nvPr>
            <p:ph type="ctrTitle"/>
          </p:nvPr>
        </p:nvSpPr>
        <p:spPr/>
        <p:txBody>
          <a:bodyPr/>
          <a:lstStyle/>
          <a:p>
            <a:r>
              <a:rPr lang="en-GB"/>
              <a:t>NICE quality standards</a:t>
            </a:r>
          </a:p>
        </p:txBody>
      </p:sp>
    </p:spTree>
    <p:extLst>
      <p:ext uri="{BB962C8B-B14F-4D97-AF65-F5344CB8AC3E}">
        <p14:creationId xmlns:p14="http://schemas.microsoft.com/office/powerpoint/2010/main" val="248676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23C34-B0F9-D75F-74B7-926551AE6C3D}"/>
              </a:ext>
            </a:extLst>
          </p:cNvPr>
          <p:cNvSpPr>
            <a:spLocks noGrp="1"/>
          </p:cNvSpPr>
          <p:nvPr>
            <p:ph type="ctrTitle"/>
          </p:nvPr>
        </p:nvSpPr>
        <p:spPr>
          <a:xfrm>
            <a:off x="496384" y="645650"/>
            <a:ext cx="8435180" cy="1276350"/>
          </a:xfrm>
        </p:spPr>
        <p:txBody>
          <a:bodyPr/>
          <a:lstStyle/>
          <a:p>
            <a:r>
              <a:rPr lang="en-GB"/>
              <a:t>NICE quality standards </a:t>
            </a:r>
          </a:p>
        </p:txBody>
      </p:sp>
      <p:pic>
        <p:nvPicPr>
          <p:cNvPr id="6" name="Picture Placeholder 5">
            <a:extLst>
              <a:ext uri="{FF2B5EF4-FFF2-40B4-BE49-F238E27FC236}">
                <a16:creationId xmlns:a16="http://schemas.microsoft.com/office/drawing/2014/main" id="{2CC26AEA-7312-4B72-C08E-4DECCBF8259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srcRect l="36549" r="36549"/>
          <a:stretch/>
        </p:blipFill>
        <p:spPr>
          <a:xfrm>
            <a:off x="9424689" y="0"/>
            <a:ext cx="2767312" cy="6858000"/>
          </a:xfrm>
        </p:spPr>
      </p:pic>
      <p:sp>
        <p:nvSpPr>
          <p:cNvPr id="5" name="Text Placeholder 4">
            <a:extLst>
              <a:ext uri="{FF2B5EF4-FFF2-40B4-BE49-F238E27FC236}">
                <a16:creationId xmlns:a16="http://schemas.microsoft.com/office/drawing/2014/main" id="{E577A087-0D8A-3923-83BC-7CA7005F071A}"/>
              </a:ext>
            </a:extLst>
          </p:cNvPr>
          <p:cNvSpPr>
            <a:spLocks noGrp="1"/>
          </p:cNvSpPr>
          <p:nvPr>
            <p:ph type="body" sz="quarter" idx="12"/>
          </p:nvPr>
        </p:nvSpPr>
        <p:spPr>
          <a:xfrm>
            <a:off x="496384" y="1417058"/>
            <a:ext cx="8585604" cy="3641147"/>
          </a:xfrm>
        </p:spPr>
        <p:txBody>
          <a:bodyPr>
            <a:noAutofit/>
          </a:bodyPr>
          <a:lstStyle/>
          <a:p>
            <a:pPr>
              <a:spcBef>
                <a:spcPts val="0"/>
              </a:spcBef>
              <a:spcAft>
                <a:spcPts val="600"/>
              </a:spcAft>
            </a:pPr>
            <a:r>
              <a:rPr lang="en-GB" sz="1600"/>
              <a:t>Set out priority areas for quality improvement.</a:t>
            </a:r>
          </a:p>
          <a:p>
            <a:pPr>
              <a:spcBef>
                <a:spcPts val="0"/>
              </a:spcBef>
              <a:spcAft>
                <a:spcPts val="600"/>
              </a:spcAft>
            </a:pPr>
            <a:r>
              <a:rPr lang="en-GB" sz="1600"/>
              <a:t>Cover areas where there is variation in practice and/or outcomes.</a:t>
            </a:r>
          </a:p>
          <a:p>
            <a:pPr>
              <a:spcBef>
                <a:spcPts val="0"/>
              </a:spcBef>
              <a:spcAft>
                <a:spcPts val="600"/>
              </a:spcAft>
            </a:pPr>
            <a:r>
              <a:rPr lang="en-GB" sz="1600"/>
              <a:t>Support a population health management approach by helping you to identify high impact interventions and areas of unwarranted variation.</a:t>
            </a:r>
          </a:p>
          <a:p>
            <a:pPr marL="0" indent="0">
              <a:spcBef>
                <a:spcPts val="0"/>
              </a:spcBef>
              <a:spcAft>
                <a:spcPts val="600"/>
              </a:spcAft>
              <a:buNone/>
            </a:pPr>
            <a:r>
              <a:rPr lang="en-GB" sz="1600"/>
              <a:t>Use quality standard measures to: </a:t>
            </a:r>
          </a:p>
          <a:p>
            <a:pPr>
              <a:spcBef>
                <a:spcPts val="0"/>
              </a:spcBef>
              <a:spcAft>
                <a:spcPts val="600"/>
              </a:spcAft>
            </a:pPr>
            <a:r>
              <a:rPr lang="en-GB" sz="1600"/>
              <a:t>Audit access/uptake of an intervention, identify current gaps or differential access.</a:t>
            </a:r>
          </a:p>
          <a:p>
            <a:pPr>
              <a:spcBef>
                <a:spcPts val="0"/>
              </a:spcBef>
              <a:spcAft>
                <a:spcPts val="600"/>
              </a:spcAft>
            </a:pPr>
            <a:r>
              <a:rPr lang="en-GB" sz="1600"/>
              <a:t>Monitor progress over time, to see whether changes are resulting in improvement.</a:t>
            </a:r>
          </a:p>
          <a:p>
            <a:pPr>
              <a:spcBef>
                <a:spcPts val="0"/>
              </a:spcBef>
              <a:spcAft>
                <a:spcPts val="600"/>
              </a:spcAft>
            </a:pPr>
            <a:r>
              <a:rPr lang="en-GB" sz="1600"/>
              <a:t>Develop performance indicators for inclusion in local dashboards.</a:t>
            </a:r>
          </a:p>
          <a:p>
            <a:pPr>
              <a:spcBef>
                <a:spcPts val="0"/>
              </a:spcBef>
              <a:spcAft>
                <a:spcPts val="600"/>
              </a:spcAft>
            </a:pPr>
            <a:r>
              <a:rPr lang="en-GB" sz="1600"/>
              <a:t>Includes a rationale with clear links to the underpinning evidence base - can be useful when making a case for change.</a:t>
            </a:r>
          </a:p>
        </p:txBody>
      </p:sp>
      <p:sp>
        <p:nvSpPr>
          <p:cNvPr id="7" name="Slide Number Placeholder 3">
            <a:extLst>
              <a:ext uri="{FF2B5EF4-FFF2-40B4-BE49-F238E27FC236}">
                <a16:creationId xmlns:a16="http://schemas.microsoft.com/office/drawing/2014/main" id="{D81B40A0-333C-E4EC-E59C-207A4E8EBD56}"/>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14</a:t>
            </a:fld>
            <a:endParaRPr lang="en-US" sz="1200">
              <a:solidFill>
                <a:schemeClr val="bg1"/>
              </a:solidFill>
              <a:latin typeface="Inter" panose="02000503000000020004" pitchFamily="2" charset="0"/>
              <a:ea typeface="Inter" panose="02000503000000020004" pitchFamily="2" charset="0"/>
            </a:endParaRPr>
          </a:p>
        </p:txBody>
      </p:sp>
      <p:pic>
        <p:nvPicPr>
          <p:cNvPr id="10" name="Recorded Sound" descr="Click to hear accompanying narration - closed captioned subtitles available. ">
            <a:hlinkClick r:id="" action="ppaction://media"/>
            <a:extLst>
              <a:ext uri="{FF2B5EF4-FFF2-40B4-BE49-F238E27FC236}">
                <a16:creationId xmlns:a16="http://schemas.microsoft.com/office/drawing/2014/main" id="{6FF0B8B6-A6A0-4B35-D2C8-A99958C42C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p:spPr>
      </p:pic>
      <p:sp>
        <p:nvSpPr>
          <p:cNvPr id="12" name="TextBox 11">
            <a:extLst>
              <a:ext uri="{FF2B5EF4-FFF2-40B4-BE49-F238E27FC236}">
                <a16:creationId xmlns:a16="http://schemas.microsoft.com/office/drawing/2014/main" id="{DDB133CC-731F-D7C0-B116-48E483A976BD}"/>
              </a:ext>
            </a:extLst>
          </p:cNvPr>
          <p:cNvSpPr txBox="1"/>
          <p:nvPr/>
        </p:nvSpPr>
        <p:spPr>
          <a:xfrm>
            <a:off x="504000" y="144000"/>
            <a:ext cx="2132315" cy="369332"/>
          </a:xfrm>
          <a:prstGeom prst="rect">
            <a:avLst/>
          </a:prstGeom>
          <a:noFill/>
        </p:spPr>
        <p:txBody>
          <a:bodyPr wrap="none" rtlCol="0">
            <a:spAutoFit/>
          </a:bodyPr>
          <a:lstStyle/>
          <a:p>
            <a:r>
              <a:rPr lang="en-GB"/>
              <a:t>Click for narration</a:t>
            </a:r>
          </a:p>
        </p:txBody>
      </p:sp>
    </p:spTree>
    <p:extLst>
      <p:ext uri="{BB962C8B-B14F-4D97-AF65-F5344CB8AC3E}">
        <p14:creationId xmlns:p14="http://schemas.microsoft.com/office/powerpoint/2010/main" val="28432370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E quality standard on flu vaccination: increasing uptake">
            <a:extLst>
              <a:ext uri="{FF2B5EF4-FFF2-40B4-BE49-F238E27FC236}">
                <a16:creationId xmlns:a16="http://schemas.microsoft.com/office/drawing/2014/main" id="{C3C69295-A24C-76EB-1343-BC542F7DDC3D}"/>
              </a:ext>
            </a:extLst>
          </p:cNvPr>
          <p:cNvPicPr>
            <a:picLocks noChangeAspect="1"/>
          </p:cNvPicPr>
          <p:nvPr/>
        </p:nvPicPr>
        <p:blipFill>
          <a:blip r:embed="rId2"/>
          <a:stretch>
            <a:fillRect/>
          </a:stretch>
        </p:blipFill>
        <p:spPr>
          <a:xfrm>
            <a:off x="360750" y="1065717"/>
            <a:ext cx="7528235" cy="4175147"/>
          </a:xfrm>
          <a:prstGeom prst="rect">
            <a:avLst/>
          </a:prstGeom>
          <a:ln>
            <a:solidFill>
              <a:schemeClr val="bg1"/>
            </a:solidFill>
          </a:ln>
        </p:spPr>
      </p:pic>
      <p:pic>
        <p:nvPicPr>
          <p:cNvPr id="3" name="Picture 2" descr="NICE quality standards equality and diversity considerations">
            <a:extLst>
              <a:ext uri="{FF2B5EF4-FFF2-40B4-BE49-F238E27FC236}">
                <a16:creationId xmlns:a16="http://schemas.microsoft.com/office/drawing/2014/main" id="{6E1F3BBE-7056-AE60-6368-53B6AA2F5AE8}"/>
              </a:ext>
            </a:extLst>
          </p:cNvPr>
          <p:cNvPicPr>
            <a:picLocks noChangeAspect="1"/>
          </p:cNvPicPr>
          <p:nvPr/>
        </p:nvPicPr>
        <p:blipFill>
          <a:blip r:embed="rId3"/>
          <a:stretch>
            <a:fillRect/>
          </a:stretch>
        </p:blipFill>
        <p:spPr>
          <a:xfrm>
            <a:off x="6010725" y="2134477"/>
            <a:ext cx="5894574" cy="4109848"/>
          </a:xfrm>
          <a:prstGeom prst="rect">
            <a:avLst/>
          </a:prstGeom>
          <a:ln>
            <a:solidFill>
              <a:schemeClr val="tx1"/>
            </a:solidFill>
          </a:ln>
        </p:spPr>
      </p:pic>
      <p:sp>
        <p:nvSpPr>
          <p:cNvPr id="8" name="Title 7">
            <a:extLst>
              <a:ext uri="{FF2B5EF4-FFF2-40B4-BE49-F238E27FC236}">
                <a16:creationId xmlns:a16="http://schemas.microsoft.com/office/drawing/2014/main" id="{BA0394F5-2ECA-855E-E61B-FEE2590BE7DA}"/>
              </a:ext>
            </a:extLst>
          </p:cNvPr>
          <p:cNvSpPr>
            <a:spLocks noGrp="1"/>
          </p:cNvSpPr>
          <p:nvPr>
            <p:ph type="ctrTitle"/>
          </p:nvPr>
        </p:nvSpPr>
        <p:spPr>
          <a:xfrm>
            <a:off x="221780" y="211588"/>
            <a:ext cx="11108424" cy="622300"/>
          </a:xfrm>
        </p:spPr>
        <p:txBody>
          <a:bodyPr vert="horz" lIns="91440" tIns="45720" rIns="91440" bIns="45720" rtlCol="0" anchor="b" anchorCtr="0">
            <a:normAutofit fontScale="90000"/>
          </a:bodyPr>
          <a:lstStyle/>
          <a:p>
            <a:r>
              <a:rPr lang="en-GB"/>
              <a:t>Examples of shared decision making</a:t>
            </a:r>
          </a:p>
        </p:txBody>
      </p:sp>
    </p:spTree>
    <p:extLst>
      <p:ext uri="{BB962C8B-B14F-4D97-AF65-F5344CB8AC3E}">
        <p14:creationId xmlns:p14="http://schemas.microsoft.com/office/powerpoint/2010/main" val="267263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544-9B2E-8805-83A3-5C6783F5BDC6}"/>
              </a:ext>
            </a:extLst>
          </p:cNvPr>
          <p:cNvSpPr>
            <a:spLocks noGrp="1"/>
          </p:cNvSpPr>
          <p:nvPr>
            <p:ph type="ctrTitle"/>
          </p:nvPr>
        </p:nvSpPr>
        <p:spPr/>
        <p:txBody>
          <a:bodyPr/>
          <a:lstStyle/>
          <a:p>
            <a:r>
              <a:rPr lang="en-GB"/>
              <a:t>Practical tools and resources</a:t>
            </a:r>
          </a:p>
        </p:txBody>
      </p:sp>
      <p:sp>
        <p:nvSpPr>
          <p:cNvPr id="3" name="Text Placeholder 2">
            <a:extLst>
              <a:ext uri="{FF2B5EF4-FFF2-40B4-BE49-F238E27FC236}">
                <a16:creationId xmlns:a16="http://schemas.microsoft.com/office/drawing/2014/main" id="{5EBF4D89-30F6-38A0-F56F-159E557C9DDF}"/>
              </a:ext>
            </a:extLst>
          </p:cNvPr>
          <p:cNvSpPr txBox="1">
            <a:spLocks/>
          </p:cNvSpPr>
          <p:nvPr/>
        </p:nvSpPr>
        <p:spPr>
          <a:xfrm>
            <a:off x="724988" y="2171792"/>
            <a:ext cx="8945329" cy="25144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1800">
                <a:solidFill>
                  <a:schemeClr val="bg1"/>
                </a:solidFill>
              </a:rPr>
              <a:t>shared learning examples</a:t>
            </a:r>
          </a:p>
          <a:p>
            <a:pPr marL="342900" indent="-342900">
              <a:buFont typeface="Arial" panose="020B0604020202020204" pitchFamily="34" charset="0"/>
              <a:buChar char="•"/>
            </a:pPr>
            <a:r>
              <a:rPr lang="en-GB" sz="1800">
                <a:solidFill>
                  <a:schemeClr val="bg1"/>
                </a:solidFill>
              </a:rPr>
              <a:t>visual summaries</a:t>
            </a:r>
          </a:p>
          <a:p>
            <a:pPr marL="342900" indent="-342900">
              <a:buFont typeface="Arial" panose="020B0604020202020204" pitchFamily="34" charset="0"/>
              <a:buChar char="•"/>
            </a:pPr>
            <a:r>
              <a:rPr lang="en-GB" sz="1800">
                <a:solidFill>
                  <a:schemeClr val="bg1"/>
                </a:solidFill>
              </a:rPr>
              <a:t>e-learning resources.</a:t>
            </a:r>
          </a:p>
        </p:txBody>
      </p:sp>
      <p:pic>
        <p:nvPicPr>
          <p:cNvPr id="4" name="Recorded Sound" descr="Click to hear accompanying narration - closed captioned subtitles available. ">
            <a:hlinkClick r:id="" action="ppaction://media"/>
            <a:extLst>
              <a:ext uri="{FF2B5EF4-FFF2-40B4-BE49-F238E27FC236}">
                <a16:creationId xmlns:a16="http://schemas.microsoft.com/office/drawing/2014/main" id="{5BC96625-E9A7-93F1-EC6A-315C9D3BE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000" y="144000"/>
            <a:ext cx="406400" cy="406400"/>
          </a:xfrm>
          <a:prstGeom prst="rect">
            <a:avLst/>
          </a:prstGeom>
        </p:spPr>
      </p:pic>
      <p:sp>
        <p:nvSpPr>
          <p:cNvPr id="5" name="TextBox 4">
            <a:extLst>
              <a:ext uri="{FF2B5EF4-FFF2-40B4-BE49-F238E27FC236}">
                <a16:creationId xmlns:a16="http://schemas.microsoft.com/office/drawing/2014/main" id="{FA4DA617-E04B-641B-C9A0-A721CEEAD284}"/>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9527906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692D3B-C5CE-1DC0-B6A4-B1B463DC5801}"/>
              </a:ext>
            </a:extLst>
          </p:cNvPr>
          <p:cNvSpPr>
            <a:spLocks noGrp="1"/>
          </p:cNvSpPr>
          <p:nvPr>
            <p:ph type="ctrTitle"/>
          </p:nvPr>
        </p:nvSpPr>
        <p:spPr/>
        <p:txBody>
          <a:bodyPr>
            <a:normAutofit/>
          </a:bodyPr>
          <a:lstStyle/>
          <a:p>
            <a:pPr>
              <a:lnSpc>
                <a:spcPts val="3000"/>
              </a:lnSpc>
            </a:pPr>
            <a:r>
              <a:rPr lang="en-GB" sz="2400">
                <a:latin typeface="Lora SemiBold"/>
              </a:rPr>
              <a:t>Pharmacist led hypertension review project in Black (African or African-Caribbean origin) patients – Hackney CCG</a:t>
            </a:r>
          </a:p>
        </p:txBody>
      </p:sp>
      <p:sp>
        <p:nvSpPr>
          <p:cNvPr id="11" name="Text Placeholder 10">
            <a:extLst>
              <a:ext uri="{FF2B5EF4-FFF2-40B4-BE49-F238E27FC236}">
                <a16:creationId xmlns:a16="http://schemas.microsoft.com/office/drawing/2014/main" id="{E9ADC4C1-D74B-0AB1-2F3C-F8277CDBA31D}"/>
              </a:ext>
            </a:extLst>
          </p:cNvPr>
          <p:cNvSpPr>
            <a:spLocks noGrp="1"/>
          </p:cNvSpPr>
          <p:nvPr>
            <p:ph type="body" sz="quarter" idx="11"/>
          </p:nvPr>
        </p:nvSpPr>
        <p:spPr>
          <a:xfrm>
            <a:off x="4017408" y="488514"/>
            <a:ext cx="6226175" cy="468663"/>
          </a:xfrm>
        </p:spPr>
        <p:txBody>
          <a:bodyPr/>
          <a:lstStyle/>
          <a:p>
            <a:r>
              <a:rPr lang="en-GB" sz="2400"/>
              <a:t>Background</a:t>
            </a:r>
          </a:p>
          <a:p>
            <a:endParaRPr lang="en-GB"/>
          </a:p>
        </p:txBody>
      </p:sp>
      <p:sp>
        <p:nvSpPr>
          <p:cNvPr id="10" name="Text Placeholder 9">
            <a:extLst>
              <a:ext uri="{FF2B5EF4-FFF2-40B4-BE49-F238E27FC236}">
                <a16:creationId xmlns:a16="http://schemas.microsoft.com/office/drawing/2014/main" id="{20B50EF7-8D2B-2F17-B7AA-B41068694B48}"/>
              </a:ext>
            </a:extLst>
          </p:cNvPr>
          <p:cNvSpPr>
            <a:spLocks noGrp="1"/>
          </p:cNvSpPr>
          <p:nvPr>
            <p:ph type="body" sz="quarter" idx="10"/>
          </p:nvPr>
        </p:nvSpPr>
        <p:spPr>
          <a:xfrm>
            <a:off x="4017408" y="907482"/>
            <a:ext cx="7496175" cy="679450"/>
          </a:xfrm>
        </p:spPr>
        <p:txBody>
          <a:bodyPr vert="horz" lIns="91440" tIns="45720" rIns="91440" bIns="45720" rtlCol="0" anchor="t">
            <a:noAutofit/>
          </a:bodyPr>
          <a:lstStyle/>
          <a:p>
            <a:pPr>
              <a:lnSpc>
                <a:spcPct val="150000"/>
              </a:lnSpc>
              <a:spcBef>
                <a:spcPts val="0"/>
              </a:spcBef>
              <a:spcAft>
                <a:spcPts val="600"/>
              </a:spcAft>
            </a:pPr>
            <a:r>
              <a:rPr lang="en-GB" sz="1200"/>
              <a:t>Local data demonstrated that blood pressure was not as well controlled in Black (African or African-Caribbean origin) patients, compared to the rest of the population in City and Hackney CCG. </a:t>
            </a:r>
          </a:p>
        </p:txBody>
      </p:sp>
      <p:sp>
        <p:nvSpPr>
          <p:cNvPr id="13" name="Text Placeholder 12">
            <a:extLst>
              <a:ext uri="{FF2B5EF4-FFF2-40B4-BE49-F238E27FC236}">
                <a16:creationId xmlns:a16="http://schemas.microsoft.com/office/drawing/2014/main" id="{B051346C-EE68-08FD-94C7-3923436355AB}"/>
              </a:ext>
            </a:extLst>
          </p:cNvPr>
          <p:cNvSpPr>
            <a:spLocks noGrp="1"/>
          </p:cNvSpPr>
          <p:nvPr>
            <p:ph type="body" sz="quarter" idx="13"/>
          </p:nvPr>
        </p:nvSpPr>
        <p:spPr>
          <a:xfrm>
            <a:off x="4017408" y="1647085"/>
            <a:ext cx="6226175" cy="442108"/>
          </a:xfrm>
        </p:spPr>
        <p:txBody>
          <a:bodyPr>
            <a:normAutofit/>
          </a:bodyPr>
          <a:lstStyle/>
          <a:p>
            <a:r>
              <a:rPr lang="en-GB" sz="2400"/>
              <a:t>What did they do?</a:t>
            </a:r>
          </a:p>
        </p:txBody>
      </p:sp>
      <p:sp>
        <p:nvSpPr>
          <p:cNvPr id="12" name="Text Placeholder 11">
            <a:extLst>
              <a:ext uri="{FF2B5EF4-FFF2-40B4-BE49-F238E27FC236}">
                <a16:creationId xmlns:a16="http://schemas.microsoft.com/office/drawing/2014/main" id="{3FEE38C3-22FC-5E9A-283D-DEDE64E607C1}"/>
              </a:ext>
            </a:extLst>
          </p:cNvPr>
          <p:cNvSpPr>
            <a:spLocks noGrp="1"/>
          </p:cNvSpPr>
          <p:nvPr>
            <p:ph type="body" sz="quarter" idx="12"/>
          </p:nvPr>
        </p:nvSpPr>
        <p:spPr>
          <a:xfrm>
            <a:off x="4017408" y="2055595"/>
            <a:ext cx="7849914" cy="1729633"/>
          </a:xfrm>
        </p:spPr>
        <p:txBody>
          <a:bodyPr vert="horz" lIns="91440" tIns="45720" rIns="91440" bIns="45720" rtlCol="0" anchor="t">
            <a:noAutofit/>
          </a:bodyPr>
          <a:lstStyle/>
          <a:p>
            <a:pPr>
              <a:lnSpc>
                <a:spcPct val="150000"/>
              </a:lnSpc>
              <a:spcBef>
                <a:spcPts val="0"/>
              </a:spcBef>
              <a:spcAft>
                <a:spcPts val="600"/>
              </a:spcAft>
            </a:pPr>
            <a:r>
              <a:rPr lang="en-GB" sz="1200"/>
              <a:t>Trained pharmacists, who were not patient facing, to undertake a person-centred consultation and undertake hypertension review clinics in practice to help support patients to improve their blood pressure.</a:t>
            </a:r>
          </a:p>
          <a:p>
            <a:pPr>
              <a:lnSpc>
                <a:spcPct val="150000"/>
              </a:lnSpc>
              <a:spcBef>
                <a:spcPts val="0"/>
              </a:spcBef>
              <a:spcAft>
                <a:spcPts val="600"/>
              </a:spcAft>
            </a:pPr>
            <a:r>
              <a:rPr lang="en-GB" sz="1200"/>
              <a:t>Used the NICE hypertension guideline, standards and medicines optimisation quality standard to design a protocol (covering Blood Pressure target, medication choice, medication adherence and lifestyle advice).</a:t>
            </a:r>
          </a:p>
          <a:p>
            <a:pPr>
              <a:lnSpc>
                <a:spcPct val="150000"/>
              </a:lnSpc>
              <a:spcBef>
                <a:spcPts val="0"/>
              </a:spcBef>
              <a:spcAft>
                <a:spcPts val="600"/>
              </a:spcAft>
            </a:pPr>
            <a:r>
              <a:rPr lang="en-GB" sz="1200"/>
              <a:t>Invited patients for review based on criteria (underpinned by NICE) and then invited them for a follow up 1-3 months later.</a:t>
            </a:r>
          </a:p>
        </p:txBody>
      </p:sp>
      <p:sp>
        <p:nvSpPr>
          <p:cNvPr id="15" name="Text Placeholder 14">
            <a:extLst>
              <a:ext uri="{FF2B5EF4-FFF2-40B4-BE49-F238E27FC236}">
                <a16:creationId xmlns:a16="http://schemas.microsoft.com/office/drawing/2014/main" id="{5E1F3EE8-2113-401C-1367-D1E978F14322}"/>
              </a:ext>
            </a:extLst>
          </p:cNvPr>
          <p:cNvSpPr>
            <a:spLocks noGrp="1"/>
          </p:cNvSpPr>
          <p:nvPr>
            <p:ph type="body" sz="quarter" idx="15"/>
          </p:nvPr>
        </p:nvSpPr>
        <p:spPr>
          <a:xfrm>
            <a:off x="4017408" y="4076101"/>
            <a:ext cx="6226175" cy="383383"/>
          </a:xfrm>
        </p:spPr>
        <p:txBody>
          <a:bodyPr>
            <a:normAutofit fontScale="92500" lnSpcReduction="20000"/>
          </a:bodyPr>
          <a:lstStyle/>
          <a:p>
            <a:r>
              <a:rPr lang="en-GB" sz="2600"/>
              <a:t>Outcome</a:t>
            </a:r>
          </a:p>
          <a:p>
            <a:endParaRPr lang="en-GB"/>
          </a:p>
        </p:txBody>
      </p:sp>
      <p:sp>
        <p:nvSpPr>
          <p:cNvPr id="14" name="Text Placeholder 13">
            <a:extLst>
              <a:ext uri="{FF2B5EF4-FFF2-40B4-BE49-F238E27FC236}">
                <a16:creationId xmlns:a16="http://schemas.microsoft.com/office/drawing/2014/main" id="{0663AC2D-73D7-3FEF-263E-9324DB1381A6}"/>
              </a:ext>
            </a:extLst>
          </p:cNvPr>
          <p:cNvSpPr>
            <a:spLocks noGrp="1"/>
          </p:cNvSpPr>
          <p:nvPr>
            <p:ph type="body" sz="quarter" idx="14"/>
          </p:nvPr>
        </p:nvSpPr>
        <p:spPr>
          <a:xfrm>
            <a:off x="4017408" y="4479362"/>
            <a:ext cx="7496175" cy="1591921"/>
          </a:xfrm>
        </p:spPr>
        <p:txBody>
          <a:bodyPr vert="horz" lIns="91440" tIns="45720" rIns="91440" bIns="45720" rtlCol="0" anchor="t">
            <a:noAutofit/>
          </a:bodyPr>
          <a:lstStyle/>
          <a:p>
            <a:pPr marL="285750" indent="-285750">
              <a:buFont typeface="Arial" panose="020B0604020202020204" pitchFamily="34" charset="0"/>
              <a:buChar char="•"/>
            </a:pPr>
            <a:r>
              <a:rPr lang="en-GB" sz="1200">
                <a:ea typeface="Inter"/>
              </a:rPr>
              <a:t>referrals to other services</a:t>
            </a:r>
          </a:p>
          <a:p>
            <a:pPr marL="285750" indent="-285750">
              <a:buFont typeface="Arial" panose="020B0604020202020204" pitchFamily="34" charset="0"/>
              <a:buChar char="•"/>
            </a:pPr>
            <a:r>
              <a:rPr lang="en-GB" sz="1200">
                <a:ea typeface="Inter"/>
              </a:rPr>
              <a:t>changes to medication</a:t>
            </a:r>
          </a:p>
          <a:p>
            <a:pPr marL="285750" indent="-285750">
              <a:buFont typeface="Arial" panose="020B0604020202020204" pitchFamily="34" charset="0"/>
              <a:buChar char="•"/>
            </a:pPr>
            <a:r>
              <a:rPr lang="en-GB" sz="1200">
                <a:ea typeface="Inter"/>
              </a:rPr>
              <a:t>uptake in lifestyle interventions</a:t>
            </a:r>
          </a:p>
          <a:p>
            <a:pPr marL="285750" indent="-285750">
              <a:buFont typeface="Arial" panose="020B0604020202020204" pitchFamily="34" charset="0"/>
              <a:buChar char="•"/>
            </a:pPr>
            <a:r>
              <a:rPr lang="en-GB" sz="1200">
                <a:ea typeface="Inter"/>
              </a:rPr>
              <a:t>reduction in BP</a:t>
            </a:r>
          </a:p>
          <a:p>
            <a:pPr marL="285750" indent="-285750">
              <a:buFont typeface="Arial" panose="020B0604020202020204" pitchFamily="34" charset="0"/>
              <a:buChar char="•"/>
            </a:pPr>
            <a:r>
              <a:rPr lang="en-GB" sz="1200">
                <a:ea typeface="Inter"/>
              </a:rPr>
              <a:t>improvement in medication adherence.</a:t>
            </a:r>
          </a:p>
          <a:p>
            <a:r>
              <a:rPr lang="en-GB" sz="1200">
                <a:ea typeface="Calibri" panose="020F0502020204030204" pitchFamily="34" charset="0"/>
                <a:hlinkClick r:id="rId4">
                  <a:extLst>
                    <a:ext uri="{A12FA001-AC4F-418D-AE19-62706E023703}">
                      <ahyp:hlinkClr xmlns:ahyp="http://schemas.microsoft.com/office/drawing/2018/hyperlinkcolor" val="tx"/>
                    </a:ext>
                  </a:extLst>
                </a:hlinkClick>
              </a:rPr>
              <a:t>View </a:t>
            </a:r>
            <a:r>
              <a:rPr lang="en-GB" sz="1200">
                <a:effectLst/>
                <a:ea typeface="Calibri" panose="020F0502020204030204" pitchFamily="34" charset="0"/>
                <a:hlinkClick r:id="rId4">
                  <a:extLst>
                    <a:ext uri="{A12FA001-AC4F-418D-AE19-62706E023703}">
                      <ahyp:hlinkClr xmlns:ahyp="http://schemas.microsoft.com/office/drawing/2018/hyperlinkcolor" val="tx"/>
                    </a:ext>
                  </a:extLst>
                </a:hlinkClick>
              </a:rPr>
              <a:t>the pharmacist led hypertension review project</a:t>
            </a:r>
            <a:r>
              <a:rPr lang="en-GB" sz="1200">
                <a:ea typeface="Calibri" panose="020F0502020204030204" pitchFamily="34" charset="0"/>
              </a:rPr>
              <a:t>  </a:t>
            </a:r>
            <a:endParaRPr lang="en-GB" sz="1200"/>
          </a:p>
        </p:txBody>
      </p:sp>
      <p:pic>
        <p:nvPicPr>
          <p:cNvPr id="18" name="Recorded Sound" descr="Click to hear accompanying narration - closed captioned subtitles available. ">
            <a:hlinkClick r:id="" action="ppaction://media"/>
            <a:extLst>
              <a:ext uri="{FF2B5EF4-FFF2-40B4-BE49-F238E27FC236}">
                <a16:creationId xmlns:a16="http://schemas.microsoft.com/office/drawing/2014/main" id="{5A506670-9FE1-A705-13E9-3625CDEF8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p:spPr>
      </p:pic>
      <p:sp>
        <p:nvSpPr>
          <p:cNvPr id="19" name="TextBox 18">
            <a:extLst>
              <a:ext uri="{FF2B5EF4-FFF2-40B4-BE49-F238E27FC236}">
                <a16:creationId xmlns:a16="http://schemas.microsoft.com/office/drawing/2014/main" id="{52D1CCFE-C92F-473C-6327-65D94F06B71D}"/>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75988862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692D3B-C5CE-1DC0-B6A4-B1B463DC5801}"/>
              </a:ext>
            </a:extLst>
          </p:cNvPr>
          <p:cNvSpPr>
            <a:spLocks noGrp="1"/>
          </p:cNvSpPr>
          <p:nvPr>
            <p:ph type="ctrTitle"/>
          </p:nvPr>
        </p:nvSpPr>
        <p:spPr/>
        <p:txBody>
          <a:bodyPr>
            <a:normAutofit/>
          </a:bodyPr>
          <a:lstStyle/>
          <a:p>
            <a:pPr>
              <a:lnSpc>
                <a:spcPts val="3000"/>
              </a:lnSpc>
            </a:pPr>
            <a:r>
              <a:rPr lang="en-GB" sz="2400"/>
              <a:t>Systematic case finding of people with hypertension – East Berkshire</a:t>
            </a:r>
          </a:p>
        </p:txBody>
      </p:sp>
      <p:sp>
        <p:nvSpPr>
          <p:cNvPr id="11" name="Text Placeholder 10">
            <a:extLst>
              <a:ext uri="{FF2B5EF4-FFF2-40B4-BE49-F238E27FC236}">
                <a16:creationId xmlns:a16="http://schemas.microsoft.com/office/drawing/2014/main" id="{E9ADC4C1-D74B-0AB1-2F3C-F8277CDBA31D}"/>
              </a:ext>
            </a:extLst>
          </p:cNvPr>
          <p:cNvSpPr>
            <a:spLocks noGrp="1"/>
          </p:cNvSpPr>
          <p:nvPr>
            <p:ph type="body" sz="quarter" idx="11"/>
          </p:nvPr>
        </p:nvSpPr>
        <p:spPr>
          <a:xfrm>
            <a:off x="4017408" y="531813"/>
            <a:ext cx="6226175" cy="679450"/>
          </a:xfrm>
        </p:spPr>
        <p:txBody>
          <a:bodyPr/>
          <a:lstStyle/>
          <a:p>
            <a:r>
              <a:rPr lang="en-GB" sz="2400"/>
              <a:t>Background</a:t>
            </a:r>
          </a:p>
          <a:p>
            <a:endParaRPr lang="en-GB"/>
          </a:p>
        </p:txBody>
      </p:sp>
      <p:sp>
        <p:nvSpPr>
          <p:cNvPr id="10" name="Text Placeholder 9">
            <a:extLst>
              <a:ext uri="{FF2B5EF4-FFF2-40B4-BE49-F238E27FC236}">
                <a16:creationId xmlns:a16="http://schemas.microsoft.com/office/drawing/2014/main" id="{20B50EF7-8D2B-2F17-B7AA-B41068694B48}"/>
              </a:ext>
            </a:extLst>
          </p:cNvPr>
          <p:cNvSpPr>
            <a:spLocks noGrp="1"/>
          </p:cNvSpPr>
          <p:nvPr>
            <p:ph type="body" sz="quarter" idx="10"/>
          </p:nvPr>
        </p:nvSpPr>
        <p:spPr>
          <a:xfrm>
            <a:off x="4017408" y="1000476"/>
            <a:ext cx="7496175" cy="679450"/>
          </a:xfrm>
        </p:spPr>
        <p:txBody>
          <a:bodyPr vert="horz" lIns="91440" tIns="45720" rIns="91440" bIns="45720" rtlCol="0" anchor="t">
            <a:noAutofit/>
          </a:bodyPr>
          <a:lstStyle/>
          <a:p>
            <a:pPr>
              <a:lnSpc>
                <a:spcPct val="150000"/>
              </a:lnSpc>
            </a:pPr>
            <a:r>
              <a:rPr lang="en-GB" sz="1200"/>
              <a:t>East Berkshire identified that there were a large number of people with undiagnosed hypertension within the region. In order to reach a diagnosis rate comparable to the best in England, a total of 13,069 people would need to be found and diagnosed.</a:t>
            </a:r>
          </a:p>
        </p:txBody>
      </p:sp>
      <p:sp>
        <p:nvSpPr>
          <p:cNvPr id="13" name="Text Placeholder 12">
            <a:extLst>
              <a:ext uri="{FF2B5EF4-FFF2-40B4-BE49-F238E27FC236}">
                <a16:creationId xmlns:a16="http://schemas.microsoft.com/office/drawing/2014/main" id="{B051346C-EE68-08FD-94C7-3923436355AB}"/>
              </a:ext>
            </a:extLst>
          </p:cNvPr>
          <p:cNvSpPr>
            <a:spLocks noGrp="1"/>
          </p:cNvSpPr>
          <p:nvPr>
            <p:ph type="body" sz="quarter" idx="13"/>
          </p:nvPr>
        </p:nvSpPr>
        <p:spPr>
          <a:xfrm>
            <a:off x="4017408" y="2044234"/>
            <a:ext cx="6226175" cy="679450"/>
          </a:xfrm>
        </p:spPr>
        <p:txBody>
          <a:bodyPr>
            <a:normAutofit/>
          </a:bodyPr>
          <a:lstStyle/>
          <a:p>
            <a:r>
              <a:rPr lang="en-GB" sz="2400"/>
              <a:t>What did they do?</a:t>
            </a:r>
          </a:p>
        </p:txBody>
      </p:sp>
      <p:sp>
        <p:nvSpPr>
          <p:cNvPr id="12" name="Text Placeholder 11">
            <a:extLst>
              <a:ext uri="{FF2B5EF4-FFF2-40B4-BE49-F238E27FC236}">
                <a16:creationId xmlns:a16="http://schemas.microsoft.com/office/drawing/2014/main" id="{3FEE38C3-22FC-5E9A-283D-DEDE64E607C1}"/>
              </a:ext>
            </a:extLst>
          </p:cNvPr>
          <p:cNvSpPr>
            <a:spLocks noGrp="1"/>
          </p:cNvSpPr>
          <p:nvPr>
            <p:ph type="body" sz="quarter" idx="12"/>
          </p:nvPr>
        </p:nvSpPr>
        <p:spPr>
          <a:xfrm>
            <a:off x="4017408" y="2442518"/>
            <a:ext cx="7678208" cy="1729633"/>
          </a:xfrm>
        </p:spPr>
        <p:txBody>
          <a:bodyPr vert="horz" lIns="91440" tIns="45720" rIns="91440" bIns="45720" rtlCol="0" anchor="t">
            <a:noAutofit/>
          </a:bodyPr>
          <a:lstStyle/>
          <a:p>
            <a:pPr>
              <a:lnSpc>
                <a:spcPct val="150000"/>
              </a:lnSpc>
            </a:pPr>
            <a:r>
              <a:rPr lang="en-GB" sz="1200"/>
              <a:t>The CCG Medicines Optimisation Team (MOT) developed a strategy to support practices in finding people who either had hypertension or were at risk of developing hypertension through systematic audit. Over 12 months, the audit was delivered in all 48 practices in East Berkshire. MOT Pharmacists then added people with hypertension to disease registers or referred people not yet diagnosed for diagnosis as set out in NICE guideline CG127 and QRISK assessment as set out in NICE guideline CG181.</a:t>
            </a:r>
          </a:p>
        </p:txBody>
      </p:sp>
      <p:sp>
        <p:nvSpPr>
          <p:cNvPr id="15" name="Text Placeholder 14">
            <a:extLst>
              <a:ext uri="{FF2B5EF4-FFF2-40B4-BE49-F238E27FC236}">
                <a16:creationId xmlns:a16="http://schemas.microsoft.com/office/drawing/2014/main" id="{5E1F3EE8-2113-401C-1367-D1E978F14322}"/>
              </a:ext>
            </a:extLst>
          </p:cNvPr>
          <p:cNvSpPr>
            <a:spLocks noGrp="1"/>
          </p:cNvSpPr>
          <p:nvPr>
            <p:ph type="body" sz="quarter" idx="15"/>
          </p:nvPr>
        </p:nvSpPr>
        <p:spPr>
          <a:xfrm>
            <a:off x="4017408" y="4056107"/>
            <a:ext cx="6226175" cy="679450"/>
          </a:xfrm>
        </p:spPr>
        <p:txBody>
          <a:bodyPr/>
          <a:lstStyle/>
          <a:p>
            <a:r>
              <a:rPr lang="en-GB" sz="2400"/>
              <a:t>Outcome</a:t>
            </a:r>
          </a:p>
          <a:p>
            <a:endParaRPr lang="en-GB"/>
          </a:p>
        </p:txBody>
      </p:sp>
      <p:sp>
        <p:nvSpPr>
          <p:cNvPr id="14" name="Text Placeholder 13">
            <a:extLst>
              <a:ext uri="{FF2B5EF4-FFF2-40B4-BE49-F238E27FC236}">
                <a16:creationId xmlns:a16="http://schemas.microsoft.com/office/drawing/2014/main" id="{0663AC2D-73D7-3FEF-263E-9324DB1381A6}"/>
              </a:ext>
            </a:extLst>
          </p:cNvPr>
          <p:cNvSpPr>
            <a:spLocks noGrp="1"/>
          </p:cNvSpPr>
          <p:nvPr>
            <p:ph type="body" sz="quarter" idx="14"/>
          </p:nvPr>
        </p:nvSpPr>
        <p:spPr>
          <a:xfrm>
            <a:off x="4017408" y="4476059"/>
            <a:ext cx="7496175" cy="1591921"/>
          </a:xfrm>
        </p:spPr>
        <p:txBody>
          <a:bodyPr>
            <a:noAutofit/>
          </a:bodyPr>
          <a:lstStyle/>
          <a:p>
            <a:pPr marL="285750" indent="-285750">
              <a:lnSpc>
                <a:spcPct val="150000"/>
              </a:lnSpc>
              <a:spcBef>
                <a:spcPts val="0"/>
              </a:spcBef>
              <a:spcAft>
                <a:spcPts val="600"/>
              </a:spcAft>
              <a:buFont typeface="Arial" panose="020B0604020202020204" pitchFamily="34" charset="0"/>
              <a:buChar char="•"/>
            </a:pPr>
            <a:r>
              <a:rPr lang="en-GB" sz="1200"/>
              <a:t>Total number of people added to hypertension register = 6,167.</a:t>
            </a:r>
          </a:p>
          <a:p>
            <a:pPr marL="285750" indent="-285750">
              <a:lnSpc>
                <a:spcPct val="150000"/>
              </a:lnSpc>
              <a:spcBef>
                <a:spcPts val="0"/>
              </a:spcBef>
              <a:spcAft>
                <a:spcPts val="600"/>
              </a:spcAft>
              <a:buFont typeface="Arial" panose="020B0604020202020204" pitchFamily="34" charset="0"/>
              <a:buChar char="•"/>
            </a:pPr>
            <a:r>
              <a:rPr lang="en-GB" sz="1200"/>
              <a:t>All practices involved saw hypertension disease register increase</a:t>
            </a:r>
          </a:p>
          <a:p>
            <a:pPr marL="285750" indent="-285750">
              <a:lnSpc>
                <a:spcPct val="150000"/>
              </a:lnSpc>
              <a:spcBef>
                <a:spcPts val="0"/>
              </a:spcBef>
              <a:spcAft>
                <a:spcPts val="600"/>
              </a:spcAft>
              <a:buFont typeface="Arial" panose="020B0604020202020204" pitchFamily="34" charset="0"/>
              <a:buChar char="•"/>
            </a:pPr>
            <a:r>
              <a:rPr lang="en-GB" sz="1200"/>
              <a:t>Percentage increase in number of people on hypertension register = 12.03%.</a:t>
            </a:r>
          </a:p>
          <a:p>
            <a:pPr marL="285750" indent="-285750">
              <a:lnSpc>
                <a:spcPct val="150000"/>
              </a:lnSpc>
              <a:spcBef>
                <a:spcPts val="0"/>
              </a:spcBef>
              <a:spcAft>
                <a:spcPts val="600"/>
              </a:spcAft>
              <a:buFont typeface="Arial" panose="020B0604020202020204" pitchFamily="34" charset="0"/>
              <a:buChar char="•"/>
            </a:pPr>
            <a:r>
              <a:rPr lang="en-GB" sz="1200"/>
              <a:t>Provided a model for future working</a:t>
            </a:r>
          </a:p>
          <a:p>
            <a:pPr>
              <a:lnSpc>
                <a:spcPct val="150000"/>
              </a:lnSpc>
              <a:spcBef>
                <a:spcPts val="0"/>
              </a:spcBef>
              <a:spcAft>
                <a:spcPts val="600"/>
              </a:spcAft>
            </a:pPr>
            <a:r>
              <a:rPr lang="en-GB" sz="1200">
                <a:effectLst/>
                <a:ea typeface="Calibri" panose="020F0502020204030204" pitchFamily="34" charset="0"/>
                <a:hlinkClick r:id="rId4"/>
              </a:rPr>
              <a:t>View the Systematic case finding of people with hypertension case finding </a:t>
            </a:r>
            <a:r>
              <a:rPr lang="en-GB" sz="1200">
                <a:effectLst/>
                <a:ea typeface="Calibri" panose="020F0502020204030204" pitchFamily="34" charset="0"/>
              </a:rPr>
              <a:t> </a:t>
            </a:r>
          </a:p>
        </p:txBody>
      </p:sp>
      <p:pic>
        <p:nvPicPr>
          <p:cNvPr id="2" name="Recorded Sound" descr="Click to hear accompanying narration - closed captioned subtitles available. ">
            <a:hlinkClick r:id="" action="ppaction://media"/>
            <a:extLst>
              <a:ext uri="{FF2B5EF4-FFF2-40B4-BE49-F238E27FC236}">
                <a16:creationId xmlns:a16="http://schemas.microsoft.com/office/drawing/2014/main" id="{EFBFD681-3495-59B8-5327-608F6213B0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p:spPr>
      </p:pic>
      <p:sp>
        <p:nvSpPr>
          <p:cNvPr id="3" name="TextBox 2">
            <a:extLst>
              <a:ext uri="{FF2B5EF4-FFF2-40B4-BE49-F238E27FC236}">
                <a16:creationId xmlns:a16="http://schemas.microsoft.com/office/drawing/2014/main" id="{A0BBBE10-1981-DE7D-8556-DBC882FA6667}"/>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8668752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E5A9CBD-17E9-D027-880C-2055DF0AEAC8}"/>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19</a:t>
            </a:fld>
            <a:endParaRPr lang="en-US" sz="1200">
              <a:solidFill>
                <a:schemeClr val="bg1"/>
              </a:solidFill>
              <a:latin typeface="Inter" panose="02000503000000020004" pitchFamily="2" charset="0"/>
              <a:ea typeface="Inter" panose="02000503000000020004" pitchFamily="2" charset="0"/>
            </a:endParaRPr>
          </a:p>
        </p:txBody>
      </p:sp>
      <p:pic>
        <p:nvPicPr>
          <p:cNvPr id="8" name="Picture 7" descr="An example of an e learning resource for choice of antihypertensive drug, monitoring treatment and BP targets">
            <a:extLst>
              <a:ext uri="{FF2B5EF4-FFF2-40B4-BE49-F238E27FC236}">
                <a16:creationId xmlns:a16="http://schemas.microsoft.com/office/drawing/2014/main" id="{026C2811-0BDF-0864-D04C-3EF294F8B230}"/>
              </a:ext>
            </a:extLst>
          </p:cNvPr>
          <p:cNvPicPr>
            <a:picLocks noChangeAspect="1"/>
          </p:cNvPicPr>
          <p:nvPr/>
        </p:nvPicPr>
        <p:blipFill rotWithShape="1">
          <a:blip r:embed="rId4"/>
          <a:srcRect l="14531" t="32000" r="57031" b="4750"/>
          <a:stretch/>
        </p:blipFill>
        <p:spPr>
          <a:xfrm>
            <a:off x="2417846" y="1255960"/>
            <a:ext cx="7454073" cy="4913668"/>
          </a:xfrm>
          <a:prstGeom prst="rect">
            <a:avLst/>
          </a:prstGeom>
          <a:ln>
            <a:noFill/>
          </a:ln>
        </p:spPr>
      </p:pic>
      <p:pic>
        <p:nvPicPr>
          <p:cNvPr id="9" name="Recorded Sound" descr="Click to hear accompanying narration - closed captioned subtitles available. ">
            <a:hlinkClick r:id="" action="ppaction://media"/>
            <a:extLst>
              <a:ext uri="{FF2B5EF4-FFF2-40B4-BE49-F238E27FC236}">
                <a16:creationId xmlns:a16="http://schemas.microsoft.com/office/drawing/2014/main" id="{2D1DA247-BECA-7BD1-F974-8E4826D69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p:spPr>
      </p:pic>
      <p:sp>
        <p:nvSpPr>
          <p:cNvPr id="11" name="TextBox 10">
            <a:extLst>
              <a:ext uri="{FF2B5EF4-FFF2-40B4-BE49-F238E27FC236}">
                <a16:creationId xmlns:a16="http://schemas.microsoft.com/office/drawing/2014/main" id="{1C3015CC-BE6E-3270-3CC9-C872B09CE9A1}"/>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
        <p:nvSpPr>
          <p:cNvPr id="6" name="Title 5">
            <a:extLst>
              <a:ext uri="{FF2B5EF4-FFF2-40B4-BE49-F238E27FC236}">
                <a16:creationId xmlns:a16="http://schemas.microsoft.com/office/drawing/2014/main" id="{BE180744-8DE5-C0A9-D923-45536F5DA844}"/>
              </a:ext>
            </a:extLst>
          </p:cNvPr>
          <p:cNvSpPr>
            <a:spLocks noGrp="1"/>
          </p:cNvSpPr>
          <p:nvPr>
            <p:ph type="ctrTitle"/>
          </p:nvPr>
        </p:nvSpPr>
        <p:spPr/>
        <p:txBody>
          <a:bodyPr/>
          <a:lstStyle/>
          <a:p>
            <a:r>
              <a:rPr lang="en-GB">
                <a:ea typeface="+mj-lt"/>
                <a:cs typeface="+mj-lt"/>
              </a:rPr>
              <a:t>Example of a visual summary</a:t>
            </a:r>
            <a:endParaRPr lang="en-GB" b="0">
              <a:ea typeface="+mj-lt"/>
              <a:cs typeface="+mj-lt"/>
            </a:endParaRPr>
          </a:p>
          <a:p>
            <a:endParaRPr lang="en-GB"/>
          </a:p>
        </p:txBody>
      </p:sp>
    </p:spTree>
    <p:extLst>
      <p:ext uri="{BB962C8B-B14F-4D97-AF65-F5344CB8AC3E}">
        <p14:creationId xmlns:p14="http://schemas.microsoft.com/office/powerpoint/2010/main" val="9620371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64F7-44C6-1423-599C-69469F06018C}"/>
              </a:ext>
            </a:extLst>
          </p:cNvPr>
          <p:cNvSpPr>
            <a:spLocks noGrp="1"/>
          </p:cNvSpPr>
          <p:nvPr>
            <p:ph type="ctrTitle"/>
          </p:nvPr>
        </p:nvSpPr>
        <p:spPr>
          <a:xfrm>
            <a:off x="496384" y="786769"/>
            <a:ext cx="8629143" cy="1276350"/>
          </a:xfrm>
        </p:spPr>
        <p:txBody>
          <a:bodyPr/>
          <a:lstStyle/>
          <a:p>
            <a:r>
              <a:rPr lang="en-GB"/>
              <a:t>Introduction</a:t>
            </a:r>
          </a:p>
        </p:txBody>
      </p:sp>
      <p:pic>
        <p:nvPicPr>
          <p:cNvPr id="6" name="Picture Placeholder 5">
            <a:extLst>
              <a:ext uri="{FF2B5EF4-FFF2-40B4-BE49-F238E27FC236}">
                <a16:creationId xmlns:a16="http://schemas.microsoft.com/office/drawing/2014/main" id="{8B7CDB27-4016-F8A2-75F2-58BBEA713678}"/>
              </a:ext>
            </a:extLst>
          </p:cNvPr>
          <p:cNvPicPr>
            <a:picLocks noGrp="1" noChangeAspect="1"/>
          </p:cNvPicPr>
          <p:nvPr>
            <p:ph type="pic" sz="quarter" idx="10"/>
          </p:nvPr>
        </p:nvPicPr>
        <p:blipFill rotWithShape="1">
          <a:blip r:embed="rId4"/>
          <a:srcRect l="27569" r="27569" b="4085"/>
          <a:stretch/>
        </p:blipFill>
        <p:spPr>
          <a:xfrm>
            <a:off x="9360544" y="0"/>
            <a:ext cx="2767312" cy="6858000"/>
          </a:xfrm>
        </p:spPr>
      </p:pic>
      <p:sp>
        <p:nvSpPr>
          <p:cNvPr id="4" name="Text Placeholder 3">
            <a:extLst>
              <a:ext uri="{FF2B5EF4-FFF2-40B4-BE49-F238E27FC236}">
                <a16:creationId xmlns:a16="http://schemas.microsoft.com/office/drawing/2014/main" id="{AFC48E4A-9C6C-DBB1-5B45-32FEF0972A1A}"/>
              </a:ext>
            </a:extLst>
          </p:cNvPr>
          <p:cNvSpPr>
            <a:spLocks noGrp="1"/>
          </p:cNvSpPr>
          <p:nvPr>
            <p:ph type="body" sz="quarter" idx="12"/>
          </p:nvPr>
        </p:nvSpPr>
        <p:spPr/>
        <p:txBody>
          <a:bodyPr vert="horz" lIns="91440" tIns="45720" rIns="91440" bIns="45720" numCol="1" rtlCol="0" anchor="t">
            <a:normAutofit fontScale="70000" lnSpcReduction="20000"/>
          </a:bodyPr>
          <a:lstStyle/>
          <a:p>
            <a:pPr>
              <a:lnSpc>
                <a:spcPct val="170000"/>
              </a:lnSpc>
              <a:spcBef>
                <a:spcPts val="0"/>
              </a:spcBef>
              <a:spcAft>
                <a:spcPts val="600"/>
              </a:spcAft>
            </a:pPr>
            <a:r>
              <a:rPr lang="en-GB">
                <a:latin typeface="Inter"/>
                <a:ea typeface="Inter"/>
                <a:hlinkClick r:id="rId5"/>
              </a:rPr>
              <a:t>CORE20PLUS5</a:t>
            </a:r>
            <a:r>
              <a:rPr lang="en-GB">
                <a:latin typeface="Inter"/>
                <a:ea typeface="Inter"/>
              </a:rPr>
              <a:t> is an NHS England and NHS Improvement (NHSESI) approach developed by the Healthcare Inequalities Improvement Team to support NHS Integrated Care Systems (ICSs) to reduce health inequalities. 5 clinical areas have been identified for accelerated improvement: Maternity, Severe Mental Illness, Chronic Respiratory Disease, Early Cancer Diagnosis and Hypertension Case-Finding. Lipid optimal management and smoking cessation are recent inclusions. All of these areas are all underpinned by NICE guidance.</a:t>
            </a:r>
          </a:p>
          <a:p>
            <a:pPr>
              <a:lnSpc>
                <a:spcPct val="170000"/>
              </a:lnSpc>
              <a:spcBef>
                <a:spcPts val="0"/>
              </a:spcBef>
              <a:spcAft>
                <a:spcPts val="600"/>
              </a:spcAft>
            </a:pPr>
            <a:r>
              <a:rPr lang="en-GB"/>
              <a:t>We have collated the key evidence-based recommendations aligned to each of the 5 clinical areas and additions, and practical tools and resources to support improvements in these areas.</a:t>
            </a:r>
          </a:p>
          <a:p>
            <a:pPr>
              <a:lnSpc>
                <a:spcPct val="170000"/>
              </a:lnSpc>
              <a:spcBef>
                <a:spcPts val="0"/>
              </a:spcBef>
              <a:spcAft>
                <a:spcPts val="600"/>
              </a:spcAft>
            </a:pPr>
            <a:r>
              <a:rPr lang="en-GB"/>
              <a:t>Also included is NICE guidance on general approaches that are shown to help reduce health inequalities, for example community engagement, shared decision making and behaviour change.</a:t>
            </a:r>
          </a:p>
        </p:txBody>
      </p:sp>
      <p:pic>
        <p:nvPicPr>
          <p:cNvPr id="7" name="Recorded Sound" descr="Click to hear accompanying narration - closed captioned subtitles available. ">
            <a:hlinkClick r:id="" action="ppaction://media"/>
            <a:extLst>
              <a:ext uri="{FF2B5EF4-FFF2-40B4-BE49-F238E27FC236}">
                <a16:creationId xmlns:a16="http://schemas.microsoft.com/office/drawing/2014/main" id="{2F2C6B91-22C5-6E8D-B289-4306722980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000" y="144000"/>
            <a:ext cx="406400" cy="406400"/>
          </a:xfrm>
          <a:prstGeom prst="rect">
            <a:avLst/>
          </a:prstGeom>
        </p:spPr>
      </p:pic>
      <p:sp>
        <p:nvSpPr>
          <p:cNvPr id="8" name="TextBox 7">
            <a:extLst>
              <a:ext uri="{FF2B5EF4-FFF2-40B4-BE49-F238E27FC236}">
                <a16:creationId xmlns:a16="http://schemas.microsoft.com/office/drawing/2014/main" id="{D9FBAEE1-70E2-36DB-6D45-3815FFC2874F}"/>
              </a:ext>
            </a:extLst>
          </p:cNvPr>
          <p:cNvSpPr txBox="1"/>
          <p:nvPr/>
        </p:nvSpPr>
        <p:spPr>
          <a:xfrm>
            <a:off x="504000" y="144000"/>
            <a:ext cx="2132315" cy="369332"/>
          </a:xfrm>
          <a:prstGeom prst="rect">
            <a:avLst/>
          </a:prstGeom>
          <a:noFill/>
        </p:spPr>
        <p:txBody>
          <a:bodyPr wrap="none" rtlCol="0">
            <a:spAutoFit/>
          </a:bodyPr>
          <a:lstStyle/>
          <a:p>
            <a:r>
              <a:rPr lang="en-GB"/>
              <a:t>Click for narration</a:t>
            </a:r>
          </a:p>
        </p:txBody>
      </p:sp>
    </p:spTree>
    <p:extLst>
      <p:ext uri="{BB962C8B-B14F-4D97-AF65-F5344CB8AC3E}">
        <p14:creationId xmlns:p14="http://schemas.microsoft.com/office/powerpoint/2010/main" val="449242209"/>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E5A9CBD-17E9-D027-880C-2055DF0AEAC8}"/>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20</a:t>
            </a:fld>
            <a:endParaRPr lang="en-US" sz="1200">
              <a:solidFill>
                <a:schemeClr val="bg1"/>
              </a:solidFill>
              <a:latin typeface="Inter" panose="02000503000000020004" pitchFamily="2" charset="0"/>
              <a:ea typeface="Inter" panose="02000503000000020004" pitchFamily="2" charset="0"/>
            </a:endParaRPr>
          </a:p>
        </p:txBody>
      </p:sp>
      <p:pic>
        <p:nvPicPr>
          <p:cNvPr id="3" name="Recorded Sound" descr="Click to hear accompanying narration - closed captioned subtitles available. ">
            <a:hlinkClick r:id="" action="ppaction://media"/>
            <a:extLst>
              <a:ext uri="{FF2B5EF4-FFF2-40B4-BE49-F238E27FC236}">
                <a16:creationId xmlns:a16="http://schemas.microsoft.com/office/drawing/2014/main" id="{211AFD29-966D-184E-1672-31EA0453A6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000" y="144000"/>
            <a:ext cx="406400" cy="406400"/>
          </a:xfrm>
          <a:prstGeom prst="rect">
            <a:avLst/>
          </a:prstGeom>
        </p:spPr>
      </p:pic>
      <p:sp>
        <p:nvSpPr>
          <p:cNvPr id="4" name="TextBox 3">
            <a:extLst>
              <a:ext uri="{FF2B5EF4-FFF2-40B4-BE49-F238E27FC236}">
                <a16:creationId xmlns:a16="http://schemas.microsoft.com/office/drawing/2014/main" id="{D655DB1F-5FDA-6839-94F7-D3CCDE4A5CA6}"/>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pic>
        <p:nvPicPr>
          <p:cNvPr id="9" name="Picture 9" descr="Graphical user interface&#10;&#10;Description automatically generated">
            <a:extLst>
              <a:ext uri="{FF2B5EF4-FFF2-40B4-BE49-F238E27FC236}">
                <a16:creationId xmlns:a16="http://schemas.microsoft.com/office/drawing/2014/main" id="{F14B8110-51F1-5CAE-2DBD-EA7FC5093F9F}"/>
              </a:ext>
            </a:extLst>
          </p:cNvPr>
          <p:cNvPicPr>
            <a:picLocks noChangeAspect="1"/>
          </p:cNvPicPr>
          <p:nvPr/>
        </p:nvPicPr>
        <p:blipFill>
          <a:blip r:embed="rId5"/>
          <a:stretch>
            <a:fillRect/>
          </a:stretch>
        </p:blipFill>
        <p:spPr>
          <a:xfrm>
            <a:off x="1906439" y="1411013"/>
            <a:ext cx="8379124" cy="4797972"/>
          </a:xfrm>
          <a:prstGeom prst="rect">
            <a:avLst/>
          </a:prstGeom>
        </p:spPr>
      </p:pic>
      <p:sp>
        <p:nvSpPr>
          <p:cNvPr id="13" name="Title 12">
            <a:extLst>
              <a:ext uri="{FF2B5EF4-FFF2-40B4-BE49-F238E27FC236}">
                <a16:creationId xmlns:a16="http://schemas.microsoft.com/office/drawing/2014/main" id="{ACFC9233-0B9E-9B78-47E5-817992D3D8D1}"/>
              </a:ext>
            </a:extLst>
          </p:cNvPr>
          <p:cNvSpPr>
            <a:spLocks noGrp="1"/>
          </p:cNvSpPr>
          <p:nvPr>
            <p:ph type="ctrTitle"/>
          </p:nvPr>
        </p:nvSpPr>
        <p:spPr/>
        <p:txBody>
          <a:bodyPr/>
          <a:lstStyle/>
          <a:p>
            <a:r>
              <a:rPr lang="en-GB">
                <a:ea typeface="+mj-lt"/>
                <a:cs typeface="+mj-lt"/>
              </a:rPr>
              <a:t>Example of an e-learning module </a:t>
            </a:r>
            <a:endParaRPr lang="en-GB" b="0">
              <a:ea typeface="+mj-lt"/>
              <a:cs typeface="+mj-lt"/>
            </a:endParaRPr>
          </a:p>
        </p:txBody>
      </p:sp>
    </p:spTree>
    <p:extLst>
      <p:ext uri="{BB962C8B-B14F-4D97-AF65-F5344CB8AC3E}">
        <p14:creationId xmlns:p14="http://schemas.microsoft.com/office/powerpoint/2010/main" val="343396724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ABD-B80E-499E-A010-A39BA889DE08}"/>
              </a:ext>
            </a:extLst>
          </p:cNvPr>
          <p:cNvSpPr>
            <a:spLocks noGrp="1"/>
          </p:cNvSpPr>
          <p:nvPr>
            <p:ph type="ctrTitle"/>
          </p:nvPr>
        </p:nvSpPr>
        <p:spPr>
          <a:xfrm>
            <a:off x="548397" y="1988570"/>
            <a:ext cx="5914608" cy="785359"/>
          </a:xfrm>
        </p:spPr>
        <p:txBody>
          <a:bodyPr/>
          <a:lstStyle/>
          <a:p>
            <a:r>
              <a:rPr lang="en-GB"/>
              <a:t>Thank you.</a:t>
            </a:r>
          </a:p>
        </p:txBody>
      </p:sp>
      <p:sp>
        <p:nvSpPr>
          <p:cNvPr id="5" name="Text Placeholder 3">
            <a:extLst>
              <a:ext uri="{FF2B5EF4-FFF2-40B4-BE49-F238E27FC236}">
                <a16:creationId xmlns:a16="http://schemas.microsoft.com/office/drawing/2014/main" id="{A55ECC03-E71A-CE72-9477-8B41E6E732BA}"/>
              </a:ext>
            </a:extLst>
          </p:cNvPr>
          <p:cNvSpPr txBox="1">
            <a:spLocks/>
          </p:cNvSpPr>
          <p:nvPr/>
        </p:nvSpPr>
        <p:spPr>
          <a:xfrm>
            <a:off x="548396" y="5881231"/>
            <a:ext cx="7713662" cy="207053"/>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ea typeface="Times New Roman" panose="02020603050405020304" pitchFamily="18" charset="0"/>
              </a:rPr>
              <a:t>© NICE 2022. All rights reserved. Subject to </a:t>
            </a:r>
            <a:r>
              <a:rPr lang="en-GB">
                <a:latin typeface="+mn-lt"/>
                <a:ea typeface="Times New Roman" panose="02020603050405020304" pitchFamily="18" charset="0"/>
                <a:hlinkClick r:id="rId2">
                  <a:extLst>
                    <a:ext uri="{A12FA001-AC4F-418D-AE19-62706E023703}">
                      <ahyp:hlinkClr xmlns:ahyp="http://schemas.microsoft.com/office/drawing/2018/hyperlinkcolor" val="tx"/>
                    </a:ext>
                  </a:extLst>
                </a:hlinkClick>
              </a:rPr>
              <a:t>notice of rights</a:t>
            </a:r>
            <a:r>
              <a:rPr lang="en-GB">
                <a:latin typeface="+mn-lt"/>
                <a:ea typeface="Times New Roman" panose="02020603050405020304" pitchFamily="18" charset="0"/>
              </a:rPr>
              <a:t>.</a:t>
            </a:r>
            <a:r>
              <a:rPr lang="en-GB">
                <a:latin typeface="+mn-lt"/>
                <a:ea typeface="Inter" panose="02000503000000020004" pitchFamily="2" charset="0"/>
              </a:rPr>
              <a:t> </a:t>
            </a:r>
            <a:endParaRPr lang="en-US">
              <a:latin typeface="+mn-lt"/>
              <a:ea typeface="Inter" panose="02000503000000020004" pitchFamily="2" charset="0"/>
            </a:endParaRPr>
          </a:p>
        </p:txBody>
      </p:sp>
      <p:sp>
        <p:nvSpPr>
          <p:cNvPr id="4" name="Title 1">
            <a:extLst>
              <a:ext uri="{FF2B5EF4-FFF2-40B4-BE49-F238E27FC236}">
                <a16:creationId xmlns:a16="http://schemas.microsoft.com/office/drawing/2014/main" id="{C5B6486C-D8F6-E2E3-80D8-0755EAFDE79F}"/>
              </a:ext>
            </a:extLst>
          </p:cNvPr>
          <p:cNvSpPr txBox="1">
            <a:spLocks/>
          </p:cNvSpPr>
          <p:nvPr/>
        </p:nvSpPr>
        <p:spPr>
          <a:xfrm>
            <a:off x="548396" y="3237934"/>
            <a:ext cx="7547854" cy="2212134"/>
          </a:xfrm>
          <a:prstGeom prst="rect">
            <a:avLst/>
          </a:prstGeom>
        </p:spPr>
        <p:txBody>
          <a:bodyPr vert="horz" lIns="91440" tIns="45720" rIns="91440" bIns="45720" rtlCol="0" anchor="t" anchorCtr="0">
            <a:normAutofit fontScale="77500" lnSpcReduction="20000"/>
          </a:bodyPr>
          <a:lstStyle>
            <a:lvl1pPr algn="l" defTabSz="914400" rtl="0" eaLnBrk="1" latinLnBrk="0" hangingPunct="1">
              <a:lnSpc>
                <a:spcPct val="90000"/>
              </a:lnSpc>
              <a:spcBef>
                <a:spcPct val="0"/>
              </a:spcBef>
              <a:buNone/>
              <a:defRPr sz="3600" b="1" kern="120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stStyle>
          <a:p>
            <a:pPr>
              <a:spcAft>
                <a:spcPts val="1200"/>
              </a:spcAft>
            </a:pPr>
            <a:r>
              <a:rPr lang="en-GB" sz="2000" b="0">
                <a:solidFill>
                  <a:schemeClr val="bg1"/>
                </a:solidFill>
                <a:latin typeface="+mn-lt"/>
              </a:rPr>
              <a:t>Please email: </a:t>
            </a:r>
            <a:r>
              <a:rPr lang="en-GB" sz="2000" b="0">
                <a:solidFill>
                  <a:schemeClr val="bg1"/>
                </a:solidFill>
                <a:latin typeface="+mn-lt"/>
                <a:hlinkClick r:id="rId3">
                  <a:extLst>
                    <a:ext uri="{A12FA001-AC4F-418D-AE19-62706E023703}">
                      <ahyp:hlinkClr xmlns:ahyp="http://schemas.microsoft.com/office/drawing/2018/hyperlinkcolor" val="tx"/>
                    </a:ext>
                  </a:extLst>
                </a:hlinkClick>
              </a:rPr>
              <a:t>fieldteam@nice.org.uk </a:t>
            </a:r>
            <a:r>
              <a:rPr lang="en-GB" sz="2000" b="0">
                <a:solidFill>
                  <a:schemeClr val="bg1"/>
                </a:solidFill>
                <a:latin typeface="+mn-lt"/>
              </a:rPr>
              <a:t> to request a copy of the full resource</a:t>
            </a:r>
            <a:endParaRPr lang="en-US" sz="2000" b="0">
              <a:solidFill>
                <a:schemeClr val="bg1"/>
              </a:solidFill>
              <a:latin typeface="+mn-lt"/>
            </a:endParaRPr>
          </a:p>
          <a:p>
            <a:endParaRPr lang="en-US" sz="2000">
              <a:solidFill>
                <a:schemeClr val="bg1"/>
              </a:solidFill>
              <a:latin typeface="+mn-lt"/>
            </a:endParaRPr>
          </a:p>
          <a:p>
            <a:pPr>
              <a:spcAft>
                <a:spcPts val="1200"/>
              </a:spcAft>
            </a:pPr>
            <a:r>
              <a:rPr lang="en-US" sz="3200">
                <a:solidFill>
                  <a:schemeClr val="bg1"/>
                </a:solidFill>
                <a:latin typeface="+mj-lt"/>
              </a:rPr>
              <a:t>Staying up to date</a:t>
            </a:r>
          </a:p>
          <a:p>
            <a:pPr marL="342900" indent="-342900">
              <a:lnSpc>
                <a:spcPct val="110000"/>
              </a:lnSpc>
              <a:spcBef>
                <a:spcPts val="600"/>
              </a:spcBef>
              <a:spcAft>
                <a:spcPts val="600"/>
              </a:spcAft>
              <a:buFont typeface="Arial" panose="020B0604020202020204" pitchFamily="34" charset="0"/>
              <a:buChar char="•"/>
            </a:pPr>
            <a:r>
              <a:rPr lang="en-GB" sz="2300" b="0">
                <a:solidFill>
                  <a:schemeClr val="bg1"/>
                </a:solidFill>
                <a:latin typeface="+mn-lt"/>
              </a:rPr>
              <a:t>follow us on Twitter @NICEcomms </a:t>
            </a:r>
          </a:p>
          <a:p>
            <a:pPr marL="342900" indent="-342900">
              <a:lnSpc>
                <a:spcPct val="110000"/>
              </a:lnSpc>
              <a:spcBef>
                <a:spcPts val="600"/>
              </a:spcBef>
              <a:spcAft>
                <a:spcPts val="600"/>
              </a:spcAft>
              <a:buFont typeface="Arial" panose="020B0604020202020204" pitchFamily="34" charset="0"/>
              <a:buChar char="•"/>
            </a:pPr>
            <a:r>
              <a:rPr lang="en-GB" sz="2300" b="0">
                <a:solidFill>
                  <a:schemeClr val="bg1"/>
                </a:solidFill>
                <a:latin typeface="+mn-lt"/>
              </a:rPr>
              <a:t>NICE News - monthly e-newsletter</a:t>
            </a:r>
          </a:p>
          <a:p>
            <a:pPr marL="342900" indent="-342900">
              <a:lnSpc>
                <a:spcPct val="110000"/>
              </a:lnSpc>
              <a:spcBef>
                <a:spcPts val="600"/>
              </a:spcBef>
              <a:spcAft>
                <a:spcPts val="600"/>
              </a:spcAft>
              <a:buFont typeface="Arial" panose="020B0604020202020204" pitchFamily="34" charset="0"/>
              <a:buChar char="•"/>
            </a:pPr>
            <a:r>
              <a:rPr lang="en-GB" sz="2300" b="0">
                <a:solidFill>
                  <a:schemeClr val="bg1"/>
                </a:solidFill>
                <a:latin typeface="+mn-lt"/>
                <a:ea typeface="Lato"/>
                <a:cs typeface="Lato"/>
              </a:rPr>
              <a:t>nice.org.uk</a:t>
            </a:r>
          </a:p>
          <a:p>
            <a:endParaRPr lang="en-GB">
              <a:solidFill>
                <a:schemeClr val="bg1"/>
              </a:solidFill>
              <a:latin typeface="+mn-lt"/>
            </a:endParaRPr>
          </a:p>
        </p:txBody>
      </p:sp>
    </p:spTree>
    <p:extLst>
      <p:ext uri="{BB962C8B-B14F-4D97-AF65-F5344CB8AC3E}">
        <p14:creationId xmlns:p14="http://schemas.microsoft.com/office/powerpoint/2010/main" val="201207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Placeholder 51">
            <a:extLst>
              <a:ext uri="{FF2B5EF4-FFF2-40B4-BE49-F238E27FC236}">
                <a16:creationId xmlns:a16="http://schemas.microsoft.com/office/drawing/2014/main" id="{BC058A56-2064-6F06-FD2D-06F9E0BC2336}"/>
              </a:ext>
              <a:ext uri="{C183D7F6-B498-43B3-948B-1728B52AA6E4}">
                <adec:decorative xmlns:adec="http://schemas.microsoft.com/office/drawing/2017/decorative" val="1"/>
              </a:ext>
            </a:extLst>
          </p:cNvPr>
          <p:cNvPicPr>
            <a:picLocks noGrp="1" noChangeAspect="1"/>
          </p:cNvPicPr>
          <p:nvPr>
            <p:ph type="pic" sz="quarter" idx="11"/>
          </p:nvPr>
        </p:nvPicPr>
        <p:blipFill>
          <a:blip r:embed="rId5"/>
          <a:srcRect/>
          <a:stretch/>
        </p:blipFill>
        <p:spPr>
          <a:xfrm>
            <a:off x="3781167" y="2203512"/>
            <a:ext cx="4695567" cy="2702961"/>
          </a:xfrm>
        </p:spPr>
      </p:pic>
      <p:sp>
        <p:nvSpPr>
          <p:cNvPr id="22" name="Text Placeholder 21">
            <a:extLst>
              <a:ext uri="{FF2B5EF4-FFF2-40B4-BE49-F238E27FC236}">
                <a16:creationId xmlns:a16="http://schemas.microsoft.com/office/drawing/2014/main" id="{55B685E8-5281-9B99-4FFB-C6637A3E99E4}"/>
              </a:ext>
            </a:extLst>
          </p:cNvPr>
          <p:cNvSpPr>
            <a:spLocks noGrp="1"/>
          </p:cNvSpPr>
          <p:nvPr>
            <p:ph type="body" sz="quarter" idx="15"/>
          </p:nvPr>
        </p:nvSpPr>
        <p:spPr>
          <a:xfrm>
            <a:off x="267112" y="5021557"/>
            <a:ext cx="3004519" cy="766578"/>
          </a:xfrm>
        </p:spPr>
        <p:txBody>
          <a:bodyPr/>
          <a:lstStyle/>
          <a:p>
            <a:r>
              <a:rPr lang="en-GB"/>
              <a:t>Tackling health inequalities is in our DNA</a:t>
            </a:r>
          </a:p>
        </p:txBody>
      </p:sp>
      <p:sp>
        <p:nvSpPr>
          <p:cNvPr id="19" name="Text Placeholder 18">
            <a:extLst>
              <a:ext uri="{FF2B5EF4-FFF2-40B4-BE49-F238E27FC236}">
                <a16:creationId xmlns:a16="http://schemas.microsoft.com/office/drawing/2014/main" id="{48C6F35E-D62F-4045-223A-F312F3540425}"/>
              </a:ext>
            </a:extLst>
          </p:cNvPr>
          <p:cNvSpPr>
            <a:spLocks noGrp="1"/>
          </p:cNvSpPr>
          <p:nvPr>
            <p:ph type="body" sz="quarter" idx="13"/>
          </p:nvPr>
        </p:nvSpPr>
        <p:spPr>
          <a:xfrm>
            <a:off x="4195515" y="5021557"/>
            <a:ext cx="3272085" cy="766578"/>
          </a:xfrm>
        </p:spPr>
        <p:txBody>
          <a:bodyPr/>
          <a:lstStyle/>
          <a:p>
            <a:r>
              <a:rPr lang="en-GB"/>
              <a:t>NICE is seen as a leader in evidence excellence</a:t>
            </a:r>
          </a:p>
          <a:p>
            <a:endParaRPr lang="en-GB"/>
          </a:p>
        </p:txBody>
      </p:sp>
      <p:sp>
        <p:nvSpPr>
          <p:cNvPr id="21" name="Text Placeholder 20">
            <a:extLst>
              <a:ext uri="{FF2B5EF4-FFF2-40B4-BE49-F238E27FC236}">
                <a16:creationId xmlns:a16="http://schemas.microsoft.com/office/drawing/2014/main" id="{FF5FB7F6-07CC-00BD-B91E-665E895447F4}"/>
              </a:ext>
            </a:extLst>
          </p:cNvPr>
          <p:cNvSpPr>
            <a:spLocks noGrp="1"/>
          </p:cNvSpPr>
          <p:nvPr>
            <p:ph type="body" sz="quarter" idx="14"/>
          </p:nvPr>
        </p:nvSpPr>
        <p:spPr>
          <a:xfrm>
            <a:off x="8279787" y="5021557"/>
            <a:ext cx="3431567" cy="766578"/>
          </a:xfrm>
        </p:spPr>
        <p:txBody>
          <a:bodyPr>
            <a:noAutofit/>
          </a:bodyPr>
          <a:lstStyle/>
          <a:p>
            <a:r>
              <a:rPr lang="en-GB" sz="1800"/>
              <a:t>Partners look to NICE for evidenced approaches to address health inequalities</a:t>
            </a:r>
          </a:p>
        </p:txBody>
      </p:sp>
      <p:sp>
        <p:nvSpPr>
          <p:cNvPr id="14" name="Slide Number Placeholder 3">
            <a:extLst>
              <a:ext uri="{FF2B5EF4-FFF2-40B4-BE49-F238E27FC236}">
                <a16:creationId xmlns:a16="http://schemas.microsoft.com/office/drawing/2014/main" id="{2F201C2E-48AA-743F-FED3-721ECEA0BDF7}"/>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3</a:t>
            </a:fld>
            <a:endParaRPr lang="en-US" sz="1200">
              <a:solidFill>
                <a:schemeClr val="bg1"/>
              </a:solidFill>
              <a:latin typeface="Inter" panose="02000503000000020004" pitchFamily="2" charset="0"/>
              <a:ea typeface="Inter" panose="02000503000000020004" pitchFamily="2" charset="0"/>
            </a:endParaRPr>
          </a:p>
        </p:txBody>
      </p:sp>
      <p:pic>
        <p:nvPicPr>
          <p:cNvPr id="46" name="Picture Placeholder 45">
            <a:extLst>
              <a:ext uri="{FF2B5EF4-FFF2-40B4-BE49-F238E27FC236}">
                <a16:creationId xmlns:a16="http://schemas.microsoft.com/office/drawing/2014/main" id="{E0C021FE-5697-D2CD-B572-544083583B74}"/>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6"/>
          <a:srcRect l="4967" r="4967"/>
          <a:stretch/>
        </p:blipFill>
        <p:spPr>
          <a:xfrm>
            <a:off x="589" y="2203511"/>
            <a:ext cx="4331645" cy="2706015"/>
          </a:xfrm>
        </p:spPr>
      </p:pic>
      <p:pic>
        <p:nvPicPr>
          <p:cNvPr id="54" name="Picture Placeholder 53">
            <a:extLst>
              <a:ext uri="{FF2B5EF4-FFF2-40B4-BE49-F238E27FC236}">
                <a16:creationId xmlns:a16="http://schemas.microsoft.com/office/drawing/2014/main" id="{CB194BC2-67D1-EE9C-0B0E-11FFF3450624}"/>
              </a:ext>
              <a:ext uri="{C183D7F6-B498-43B3-948B-1728B52AA6E4}">
                <adec:decorative xmlns:adec="http://schemas.microsoft.com/office/drawing/2017/decorative" val="1"/>
              </a:ext>
            </a:extLst>
          </p:cNvPr>
          <p:cNvPicPr>
            <a:picLocks noGrp="1" noChangeAspect="1"/>
          </p:cNvPicPr>
          <p:nvPr>
            <p:ph type="pic" sz="quarter" idx="10"/>
          </p:nvPr>
        </p:nvPicPr>
        <p:blipFill>
          <a:blip r:embed="rId7"/>
          <a:srcRect/>
          <a:stretch/>
        </p:blipFill>
        <p:spPr>
          <a:xfrm>
            <a:off x="7859178" y="2203512"/>
            <a:ext cx="4336942" cy="2706015"/>
          </a:xfrm>
        </p:spPr>
      </p:pic>
      <p:sp>
        <p:nvSpPr>
          <p:cNvPr id="2" name="Title 1">
            <a:extLst>
              <a:ext uri="{FF2B5EF4-FFF2-40B4-BE49-F238E27FC236}">
                <a16:creationId xmlns:a16="http://schemas.microsoft.com/office/drawing/2014/main" id="{F7BA11A2-A21E-5C1C-92E8-326ECE4188C5}"/>
              </a:ext>
            </a:extLst>
          </p:cNvPr>
          <p:cNvSpPr>
            <a:spLocks noGrp="1"/>
          </p:cNvSpPr>
          <p:nvPr>
            <p:ph type="ctrTitle"/>
          </p:nvPr>
        </p:nvSpPr>
        <p:spPr>
          <a:xfrm>
            <a:off x="496384" y="868510"/>
            <a:ext cx="8629143" cy="1276350"/>
          </a:xfrm>
        </p:spPr>
        <p:txBody>
          <a:bodyPr/>
          <a:lstStyle/>
          <a:p>
            <a:r>
              <a:rPr lang="en-GB"/>
              <a:t>NICE’s unique role in addressing health inequalities</a:t>
            </a:r>
          </a:p>
        </p:txBody>
      </p:sp>
      <p:pic>
        <p:nvPicPr>
          <p:cNvPr id="3" name="Recorded Sound" descr="Click to hear accompanying narration - closed captioned subtitles available. ">
            <a:hlinkClick r:id="" action="ppaction://media"/>
            <a:extLst>
              <a:ext uri="{FF2B5EF4-FFF2-40B4-BE49-F238E27FC236}">
                <a16:creationId xmlns:a16="http://schemas.microsoft.com/office/drawing/2014/main" id="{CAF1FE0D-58AF-C15D-C6D5-E15E30A68B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000" y="144000"/>
            <a:ext cx="406400" cy="406400"/>
          </a:xfrm>
          <a:prstGeom prst="rect">
            <a:avLst/>
          </a:prstGeom>
        </p:spPr>
      </p:pic>
      <p:sp>
        <p:nvSpPr>
          <p:cNvPr id="16" name="TextBox 15">
            <a:extLst>
              <a:ext uri="{FF2B5EF4-FFF2-40B4-BE49-F238E27FC236}">
                <a16:creationId xmlns:a16="http://schemas.microsoft.com/office/drawing/2014/main" id="{46729E74-7BDB-EA1D-AFF2-696AF268A658}"/>
              </a:ext>
            </a:extLst>
          </p:cNvPr>
          <p:cNvSpPr txBox="1"/>
          <p:nvPr/>
        </p:nvSpPr>
        <p:spPr>
          <a:xfrm>
            <a:off x="504000" y="144000"/>
            <a:ext cx="2132315" cy="369332"/>
          </a:xfrm>
          <a:prstGeom prst="rect">
            <a:avLst/>
          </a:prstGeom>
          <a:noFill/>
        </p:spPr>
        <p:txBody>
          <a:bodyPr wrap="none" rtlCol="0">
            <a:spAutoFit/>
          </a:bodyPr>
          <a:lstStyle/>
          <a:p>
            <a:r>
              <a:rPr lang="en-GB"/>
              <a:t>Click for narration</a:t>
            </a:r>
          </a:p>
        </p:txBody>
      </p:sp>
    </p:spTree>
    <p:extLst>
      <p:ext uri="{BB962C8B-B14F-4D97-AF65-F5344CB8AC3E}">
        <p14:creationId xmlns:p14="http://schemas.microsoft.com/office/powerpoint/2010/main" val="3673003270"/>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3C17-5E92-40FC-40E7-CA84FD5B9FBC}"/>
              </a:ext>
            </a:extLst>
          </p:cNvPr>
          <p:cNvSpPr>
            <a:spLocks noGrp="1"/>
          </p:cNvSpPr>
          <p:nvPr>
            <p:ph type="ctrTitle"/>
          </p:nvPr>
        </p:nvSpPr>
        <p:spPr>
          <a:xfrm>
            <a:off x="496383" y="811360"/>
            <a:ext cx="11132199" cy="1276350"/>
          </a:xfrm>
        </p:spPr>
        <p:txBody>
          <a:bodyPr/>
          <a:lstStyle/>
          <a:p>
            <a:r>
              <a:rPr lang="en-GB"/>
              <a:t>NHS planning guidance 2022 to 2023: tackling health inequalities</a:t>
            </a:r>
          </a:p>
        </p:txBody>
      </p:sp>
      <p:sp>
        <p:nvSpPr>
          <p:cNvPr id="3" name="Text Placeholder 2">
            <a:extLst>
              <a:ext uri="{FF2B5EF4-FFF2-40B4-BE49-F238E27FC236}">
                <a16:creationId xmlns:a16="http://schemas.microsoft.com/office/drawing/2014/main" id="{08A5BC39-9375-2A4C-437C-532D2AF07CF7}"/>
              </a:ext>
            </a:extLst>
          </p:cNvPr>
          <p:cNvSpPr>
            <a:spLocks noGrp="1"/>
          </p:cNvSpPr>
          <p:nvPr>
            <p:ph type="body" sz="quarter" idx="12"/>
          </p:nvPr>
        </p:nvSpPr>
        <p:spPr>
          <a:xfrm>
            <a:off x="539923" y="2228836"/>
            <a:ext cx="11177587" cy="3641147"/>
          </a:xfrm>
        </p:spPr>
        <p:txBody>
          <a:bodyPr/>
          <a:lstStyle/>
          <a:p>
            <a:pPr>
              <a:spcBef>
                <a:spcPts val="0"/>
              </a:spcBef>
              <a:spcAft>
                <a:spcPts val="600"/>
              </a:spcAft>
            </a:pPr>
            <a:r>
              <a:rPr lang="en-GB"/>
              <a:t>Restore NHS services inclusively</a:t>
            </a:r>
          </a:p>
          <a:p>
            <a:pPr>
              <a:spcBef>
                <a:spcPts val="0"/>
              </a:spcBef>
              <a:spcAft>
                <a:spcPts val="600"/>
              </a:spcAft>
            </a:pPr>
            <a:r>
              <a:rPr lang="en-GB"/>
              <a:t>Mitigate against digital exclusion</a:t>
            </a:r>
          </a:p>
          <a:p>
            <a:pPr>
              <a:spcBef>
                <a:spcPts val="0"/>
              </a:spcBef>
              <a:spcAft>
                <a:spcPts val="600"/>
              </a:spcAft>
            </a:pPr>
            <a:r>
              <a:rPr lang="en-GB"/>
              <a:t>Ensure datasets are complete and timely</a:t>
            </a:r>
          </a:p>
          <a:p>
            <a:pPr>
              <a:spcBef>
                <a:spcPts val="0"/>
              </a:spcBef>
              <a:spcAft>
                <a:spcPts val="600"/>
              </a:spcAft>
            </a:pPr>
            <a:r>
              <a:rPr lang="en-GB"/>
              <a:t>Accelerate preventative programmes that proactively engage those at greatest risk of poor health outcomes</a:t>
            </a:r>
          </a:p>
          <a:p>
            <a:pPr>
              <a:spcBef>
                <a:spcPts val="0"/>
              </a:spcBef>
              <a:spcAft>
                <a:spcPts val="600"/>
              </a:spcAft>
            </a:pPr>
            <a:r>
              <a:rPr lang="en-GB"/>
              <a:t>Strengthen leadership and accountability</a:t>
            </a:r>
          </a:p>
        </p:txBody>
      </p:sp>
      <p:sp>
        <p:nvSpPr>
          <p:cNvPr id="4" name="TextBox 3">
            <a:extLst>
              <a:ext uri="{FF2B5EF4-FFF2-40B4-BE49-F238E27FC236}">
                <a16:creationId xmlns:a16="http://schemas.microsoft.com/office/drawing/2014/main" id="{4881C289-52FF-C06C-CDFB-D56C1AA4619B}"/>
              </a:ext>
            </a:extLst>
          </p:cNvPr>
          <p:cNvSpPr txBox="1"/>
          <p:nvPr/>
        </p:nvSpPr>
        <p:spPr>
          <a:xfrm>
            <a:off x="6932141" y="2387415"/>
            <a:ext cx="4596713" cy="3323987"/>
          </a:xfrm>
          <a:prstGeom prst="rect">
            <a:avLst/>
          </a:prstGeom>
          <a:noFill/>
        </p:spPr>
        <p:txBody>
          <a:bodyPr wrap="square" rtlCol="0">
            <a:spAutoFit/>
          </a:bodyPr>
          <a:lstStyle/>
          <a:p>
            <a:r>
              <a:rPr lang="en-GB" sz="2400">
                <a:solidFill>
                  <a:schemeClr val="bg1"/>
                </a:solidFill>
              </a:rPr>
              <a:t>“Integrated Care Systems will take a lead role in tackling health inequalities, building on the </a:t>
            </a:r>
            <a:r>
              <a:rPr lang="en-GB" sz="2400" b="1">
                <a:solidFill>
                  <a:schemeClr val="bg1"/>
                </a:solidFill>
              </a:rPr>
              <a:t>CORE20PLUS5</a:t>
            </a:r>
            <a:r>
              <a:rPr lang="en-GB" sz="2400">
                <a:solidFill>
                  <a:schemeClr val="bg1"/>
                </a:solidFill>
              </a:rPr>
              <a:t> approach to support the reduction of health inequalities experienced by adults, children and young people”. </a:t>
            </a:r>
          </a:p>
          <a:p>
            <a:endParaRPr lang="en-GB">
              <a:solidFill>
                <a:schemeClr val="bg1"/>
              </a:solidFill>
            </a:endParaRPr>
          </a:p>
        </p:txBody>
      </p:sp>
      <p:pic>
        <p:nvPicPr>
          <p:cNvPr id="5" name="Recorded Sound" descr="Click to hear accompanying narration - closed captioned subtitles available. ">
            <a:hlinkClick r:id="" action="ppaction://media"/>
            <a:extLst>
              <a:ext uri="{FF2B5EF4-FFF2-40B4-BE49-F238E27FC236}">
                <a16:creationId xmlns:a16="http://schemas.microsoft.com/office/drawing/2014/main" id="{8C6DA99B-DBDB-A5E2-A7D7-5ABC390F8F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000" y="144000"/>
            <a:ext cx="406400" cy="406400"/>
          </a:xfrm>
          <a:prstGeom prst="rect">
            <a:avLst/>
          </a:prstGeom>
          <a:noFill/>
        </p:spPr>
      </p:pic>
      <p:sp>
        <p:nvSpPr>
          <p:cNvPr id="6" name="TextBox 5">
            <a:extLst>
              <a:ext uri="{FF2B5EF4-FFF2-40B4-BE49-F238E27FC236}">
                <a16:creationId xmlns:a16="http://schemas.microsoft.com/office/drawing/2014/main" id="{D5E969D2-364F-69FF-B696-CEC4B7F23C2E}"/>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725324709"/>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e 20 plus 5 infographic. Core20PLUS5 approach supports the reduction of health inequalities at both the National and System level. The approach defines a target population cohort - the ‘Core20PLUS’ - and identifies ‘5’ focus clinical areas requiring accelerated improvement. &#10;The approach is made up of three key parts. The first two parts together provide a population identification framework designed to be used at ICS level to offer direction &amp; focus in improving health inequalities.      &#10;1. Core20: &#10;• The most deprived 20% of the national population as identified by the national Index of Multiple Deprivation (IMD). The IMD has seven domains with indicators accounting for a wide range of social determinants of health.  &#10;2. PLUS: &#10;• ICS-determined population groups experiencing poorer than average health access, experience and/or outcomes, but not captured in the ‘Core20’ alone. This should be based on ICS population health data. &#10;• Inclusion health groups include: ethnic minority communities, coastal communities, people with multi-morbidities, protected characteristic groups, people experiencing homelessness, drug and alcohol dependence, vulnerable migrants, Gypsy, Roma and Traveller communities, sex workers, people in contact with the justice system, victims of modern slavery and other socially excluded groups. &#10;The final part sets out five clinical areas of focus&#10;&#10;1. Governance for these five focus areas sits with national programmes; national &amp; regional teams coordinate local systems to achieve national aims. &#10;3. 5: &#10;1. Maternity: ensuring continuity of care for 75% of women from BAME communities and from the most deprived groups  &#10;2. Severe Mental Illness (SMI): ensuring annual health checks for 60% of those living with SMI (bringing SMI in line with the success seen in Learning Disabilities)   &#10;3. Chronic Respiratory Disease: a clear focus on Chronic Obstructive Pulmonary Disease (COPD) driving up uptake of Covid, Flu and Pneumonia vaccines to reduce infective exacerbations and emergency hospital admissions due to those exacerbations  &#10;4. Early Cancer Diagnosis: 75% of cases diagnosed at stage 1 or 2 by 2028 &#10;5. Hypertension Case-Finding: to allow for interventions to optimise BP and minimise the risk of myocardial infarction and stroke ">
            <a:extLst>
              <a:ext uri="{FF2B5EF4-FFF2-40B4-BE49-F238E27FC236}">
                <a16:creationId xmlns:a16="http://schemas.microsoft.com/office/drawing/2014/main" id="{A124C45E-5638-2EDA-4951-8E8216D411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8"/>
          <a:stretch/>
        </p:blipFill>
        <p:spPr bwMode="auto">
          <a:xfrm>
            <a:off x="0" y="7378"/>
            <a:ext cx="12192000" cy="685062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descr="Click to hear accompanying narration - closed captioned subtitles available. ">
            <a:hlinkClick r:id="" action="ppaction://media"/>
            <a:extLst>
              <a:ext uri="{FF2B5EF4-FFF2-40B4-BE49-F238E27FC236}">
                <a16:creationId xmlns:a16="http://schemas.microsoft.com/office/drawing/2014/main" id="{475FD0F8-CC69-BCD3-F974-B01EDD9B6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000" y="144000"/>
            <a:ext cx="406400" cy="406400"/>
          </a:xfrm>
          <a:prstGeom prst="rect">
            <a:avLst/>
          </a:prstGeom>
          <a:noFill/>
        </p:spPr>
      </p:pic>
      <p:sp>
        <p:nvSpPr>
          <p:cNvPr id="6" name="Title 5">
            <a:extLst>
              <a:ext uri="{FF2B5EF4-FFF2-40B4-BE49-F238E27FC236}">
                <a16:creationId xmlns:a16="http://schemas.microsoft.com/office/drawing/2014/main" id="{E1433567-A5E4-9BB6-2990-B974859CEE94}"/>
              </a:ext>
            </a:extLst>
          </p:cNvPr>
          <p:cNvSpPr txBox="1">
            <a:spLocks noGrp="1"/>
          </p:cNvSpPr>
          <p:nvPr>
            <p:ph type="title" idx="4294967295"/>
          </p:nvPr>
        </p:nvSpPr>
        <p:spPr>
          <a:xfrm>
            <a:off x="503238" y="144463"/>
            <a:ext cx="2133600" cy="36830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Click for narration</a:t>
            </a:r>
          </a:p>
        </p:txBody>
      </p:sp>
    </p:spTree>
    <p:extLst>
      <p:ext uri="{BB962C8B-B14F-4D97-AF65-F5344CB8AC3E}">
        <p14:creationId xmlns:p14="http://schemas.microsoft.com/office/powerpoint/2010/main" val="131870295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AD26-3BF5-A1B9-CF71-B665F73EB472}"/>
              </a:ext>
            </a:extLst>
          </p:cNvPr>
          <p:cNvSpPr>
            <a:spLocks noGrp="1"/>
          </p:cNvSpPr>
          <p:nvPr>
            <p:ph type="ctrTitle"/>
          </p:nvPr>
        </p:nvSpPr>
        <p:spPr/>
        <p:txBody>
          <a:bodyPr/>
          <a:lstStyle/>
          <a:p>
            <a:r>
              <a:rPr lang="en-GB"/>
              <a:t>NICE guidance</a:t>
            </a:r>
          </a:p>
        </p:txBody>
      </p:sp>
    </p:spTree>
    <p:extLst>
      <p:ext uri="{BB962C8B-B14F-4D97-AF65-F5344CB8AC3E}">
        <p14:creationId xmlns:p14="http://schemas.microsoft.com/office/powerpoint/2010/main" val="252204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E402-CE2B-EF55-20F5-D9B6E37E1E9C}"/>
              </a:ext>
            </a:extLst>
          </p:cNvPr>
          <p:cNvSpPr>
            <a:spLocks noGrp="1"/>
          </p:cNvSpPr>
          <p:nvPr>
            <p:ph type="ctrTitle"/>
          </p:nvPr>
        </p:nvSpPr>
        <p:spPr/>
        <p:txBody>
          <a:bodyPr/>
          <a:lstStyle/>
          <a:p>
            <a:r>
              <a:rPr lang="en-GB"/>
              <a:t>NICE guidance – helping to reduce the gap</a:t>
            </a:r>
          </a:p>
        </p:txBody>
      </p:sp>
      <p:sp>
        <p:nvSpPr>
          <p:cNvPr id="11" name="Text Placeholder 10">
            <a:extLst>
              <a:ext uri="{FF2B5EF4-FFF2-40B4-BE49-F238E27FC236}">
                <a16:creationId xmlns:a16="http://schemas.microsoft.com/office/drawing/2014/main" id="{D4F0CA1F-CCC4-C1F6-0EA7-8A4A9E8C3BF2}"/>
              </a:ext>
            </a:extLst>
          </p:cNvPr>
          <p:cNvSpPr>
            <a:spLocks noGrp="1"/>
          </p:cNvSpPr>
          <p:nvPr>
            <p:ph type="body" sz="quarter" idx="12"/>
          </p:nvPr>
        </p:nvSpPr>
        <p:spPr>
          <a:xfrm>
            <a:off x="573556" y="1420148"/>
            <a:ext cx="11177587" cy="3641147"/>
          </a:xfrm>
        </p:spPr>
        <p:txBody>
          <a:bodyPr/>
          <a:lstStyle/>
          <a:p>
            <a:pPr>
              <a:lnSpc>
                <a:spcPct val="100000"/>
              </a:lnSpc>
              <a:spcBef>
                <a:spcPts val="0"/>
              </a:spcBef>
              <a:spcAft>
                <a:spcPts val="600"/>
              </a:spcAft>
            </a:pPr>
            <a:r>
              <a:rPr lang="en-GB">
                <a:latin typeface="+mn-lt"/>
              </a:rPr>
              <a:t>Equitable implementation of NICE recommendations ensures that the care you provide is effective, makes efficient use of resources, and reduces inequalities and unwarranted variation.</a:t>
            </a:r>
          </a:p>
          <a:p>
            <a:endParaRPr lang="en-GB"/>
          </a:p>
        </p:txBody>
      </p:sp>
      <p:pic>
        <p:nvPicPr>
          <p:cNvPr id="14" name="Recorded Sound" descr="Click to hear accompanying narration - closed captioned subtitles available. ">
            <a:hlinkClick r:id="" action="ppaction://media"/>
            <a:extLst>
              <a:ext uri="{FF2B5EF4-FFF2-40B4-BE49-F238E27FC236}">
                <a16:creationId xmlns:a16="http://schemas.microsoft.com/office/drawing/2014/main" id="{FB114C19-D41B-8B16-5989-65BC1D2455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000" y="144000"/>
            <a:ext cx="406400" cy="406400"/>
          </a:xfrm>
          <a:prstGeom prst="rect">
            <a:avLst/>
          </a:prstGeom>
          <a:noFill/>
        </p:spPr>
      </p:pic>
      <p:sp>
        <p:nvSpPr>
          <p:cNvPr id="17" name="TextBox 16">
            <a:extLst>
              <a:ext uri="{FF2B5EF4-FFF2-40B4-BE49-F238E27FC236}">
                <a16:creationId xmlns:a16="http://schemas.microsoft.com/office/drawing/2014/main" id="{A501FBEF-BEC1-ED42-A1B3-E749EB0463D0}"/>
              </a:ext>
            </a:extLst>
          </p:cNvPr>
          <p:cNvSpPr txBox="1"/>
          <p:nvPr/>
        </p:nvSpPr>
        <p:spPr>
          <a:xfrm>
            <a:off x="1715091" y="2669586"/>
            <a:ext cx="9155083" cy="1200329"/>
          </a:xfrm>
          <a:prstGeom prst="rect">
            <a:avLst/>
          </a:prstGeom>
          <a:noFill/>
        </p:spPr>
        <p:txBody>
          <a:bodyPr wrap="square" rtlCol="0">
            <a:spAutoFit/>
          </a:bodyPr>
          <a:lstStyle/>
          <a:p>
            <a:r>
              <a:rPr lang="en-GB" sz="1800">
                <a:solidFill>
                  <a:schemeClr val="bg1"/>
                </a:solidFill>
                <a:ea typeface="Lato" panose="020F0502020204030203" pitchFamily="34" charset="0"/>
                <a:cs typeface="Lato" panose="020F0502020204030203" pitchFamily="34" charset="0"/>
              </a:rPr>
              <a:t>We offer evidence-based recommendations on a wide range of topics. Including preventing and managing specific conditions, and interventions to improve the health of communities.</a:t>
            </a:r>
            <a:endParaRPr lang="en-GB" sz="1800"/>
          </a:p>
          <a:p>
            <a:endParaRPr lang="en-GB"/>
          </a:p>
        </p:txBody>
      </p:sp>
      <p:sp>
        <p:nvSpPr>
          <p:cNvPr id="20" name="TextBox 19">
            <a:extLst>
              <a:ext uri="{FF2B5EF4-FFF2-40B4-BE49-F238E27FC236}">
                <a16:creationId xmlns:a16="http://schemas.microsoft.com/office/drawing/2014/main" id="{D9EC1066-4D3A-BDCA-B276-44AFBDAB1C74}"/>
              </a:ext>
            </a:extLst>
          </p:cNvPr>
          <p:cNvSpPr txBox="1"/>
          <p:nvPr/>
        </p:nvSpPr>
        <p:spPr>
          <a:xfrm>
            <a:off x="1715091" y="4047856"/>
            <a:ext cx="9712367" cy="923330"/>
          </a:xfrm>
          <a:prstGeom prst="rect">
            <a:avLst/>
          </a:prstGeom>
          <a:noFill/>
        </p:spPr>
        <p:txBody>
          <a:bodyPr wrap="square" rtlCol="0">
            <a:spAutoFit/>
          </a:bodyPr>
          <a:lstStyle/>
          <a:p>
            <a:r>
              <a:rPr lang="en-GB" sz="1800">
                <a:solidFill>
                  <a:schemeClr val="bg1"/>
                </a:solidFill>
                <a:ea typeface="Lato" panose="020F0502020204030203" pitchFamily="34" charset="0"/>
                <a:cs typeface="Lato" panose="020F0502020204030203" pitchFamily="34" charset="0"/>
              </a:rPr>
              <a:t>NICE guidance should support strategies that improve population health as a whole, while offering particular benefit to the most disadvantaged. This may mean making recommendations for specific groups of people.</a:t>
            </a:r>
          </a:p>
        </p:txBody>
      </p:sp>
      <p:pic>
        <p:nvPicPr>
          <p:cNvPr id="22" name="Picture 21">
            <a:extLst>
              <a:ext uri="{FF2B5EF4-FFF2-40B4-BE49-F238E27FC236}">
                <a16:creationId xmlns:a16="http://schemas.microsoft.com/office/drawing/2014/main" id="{F5C75317-43D2-4DF1-7E01-7579E439BE5E}"/>
              </a:ext>
              <a:ext uri="{C183D7F6-B498-43B3-948B-1728B52AA6E4}">
                <adec:decorative xmlns:adec="http://schemas.microsoft.com/office/drawing/2017/decorative" val="1"/>
              </a:ext>
            </a:extLst>
          </p:cNvPr>
          <p:cNvPicPr>
            <a:picLocks noChangeAspect="1"/>
          </p:cNvPicPr>
          <p:nvPr/>
        </p:nvPicPr>
        <p:blipFill rotWithShape="1">
          <a:blip r:embed="rId5"/>
          <a:srcRect l="15975" t="4273" r="14699" b="4270"/>
          <a:stretch/>
        </p:blipFill>
        <p:spPr>
          <a:xfrm>
            <a:off x="558583" y="2669586"/>
            <a:ext cx="1045694" cy="1045694"/>
          </a:xfrm>
          <a:prstGeom prst="rect">
            <a:avLst/>
          </a:prstGeom>
        </p:spPr>
      </p:pic>
      <p:pic>
        <p:nvPicPr>
          <p:cNvPr id="23" name="Picture 22">
            <a:extLst>
              <a:ext uri="{FF2B5EF4-FFF2-40B4-BE49-F238E27FC236}">
                <a16:creationId xmlns:a16="http://schemas.microsoft.com/office/drawing/2014/main" id="{7CF618C9-9C0B-FD59-2110-36ABA63420E8}"/>
              </a:ext>
              <a:ext uri="{C183D7F6-B498-43B3-948B-1728B52AA6E4}">
                <adec:decorative xmlns:adec="http://schemas.microsoft.com/office/drawing/2017/decorative" val="1"/>
              </a:ext>
            </a:extLst>
          </p:cNvPr>
          <p:cNvPicPr>
            <a:picLocks noChangeAspect="1"/>
          </p:cNvPicPr>
          <p:nvPr/>
        </p:nvPicPr>
        <p:blipFill rotWithShape="1">
          <a:blip r:embed="rId6"/>
          <a:srcRect l="16306" t="4468" r="14260" b="3578"/>
          <a:stretch/>
        </p:blipFill>
        <p:spPr>
          <a:xfrm>
            <a:off x="573556" y="4147147"/>
            <a:ext cx="1045694" cy="1045694"/>
          </a:xfrm>
          <a:prstGeom prst="rect">
            <a:avLst/>
          </a:prstGeom>
        </p:spPr>
      </p:pic>
      <p:sp>
        <p:nvSpPr>
          <p:cNvPr id="24" name="TextBox 23">
            <a:extLst>
              <a:ext uri="{FF2B5EF4-FFF2-40B4-BE49-F238E27FC236}">
                <a16:creationId xmlns:a16="http://schemas.microsoft.com/office/drawing/2014/main" id="{D7AEDAD3-0C65-4D11-B24F-54C826BE3FE5}"/>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9831282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7A0529-0FDF-851E-14E5-1E002B515512}"/>
              </a:ext>
            </a:extLst>
          </p:cNvPr>
          <p:cNvSpPr>
            <a:spLocks noGrp="1"/>
          </p:cNvSpPr>
          <p:nvPr>
            <p:ph type="ctrTitle"/>
          </p:nvPr>
        </p:nvSpPr>
        <p:spPr>
          <a:xfrm>
            <a:off x="346755" y="931272"/>
            <a:ext cx="3942612" cy="4190385"/>
          </a:xfrm>
        </p:spPr>
        <p:txBody>
          <a:bodyPr>
            <a:normAutofit/>
          </a:bodyPr>
          <a:lstStyle/>
          <a:p>
            <a:r>
              <a:rPr lang="en-GB" sz="3200"/>
              <a:t>NICE </a:t>
            </a:r>
            <a:br>
              <a:rPr lang="en-GB" sz="3200"/>
            </a:br>
            <a:r>
              <a:rPr lang="en-GB" sz="3200"/>
              <a:t>guidance </a:t>
            </a:r>
            <a:br>
              <a:rPr lang="en-GB" sz="3200"/>
            </a:br>
            <a:r>
              <a:rPr lang="en-GB" sz="3200"/>
              <a:t>mapped to Core20PLUS5 </a:t>
            </a:r>
          </a:p>
        </p:txBody>
      </p:sp>
      <p:sp>
        <p:nvSpPr>
          <p:cNvPr id="13" name="Text Placeholder 12">
            <a:extLst>
              <a:ext uri="{FF2B5EF4-FFF2-40B4-BE49-F238E27FC236}">
                <a16:creationId xmlns:a16="http://schemas.microsoft.com/office/drawing/2014/main" id="{EBA64945-2F50-8873-D1A7-BCEA74997725}"/>
              </a:ext>
            </a:extLst>
          </p:cNvPr>
          <p:cNvSpPr>
            <a:spLocks noGrp="1"/>
          </p:cNvSpPr>
          <p:nvPr>
            <p:ph type="body" sz="quarter" idx="11"/>
          </p:nvPr>
        </p:nvSpPr>
        <p:spPr>
          <a:xfrm>
            <a:off x="3961990" y="531813"/>
            <a:ext cx="6226175" cy="360000"/>
          </a:xfrm>
        </p:spPr>
        <p:txBody>
          <a:bodyPr>
            <a:normAutofit fontScale="92500" lnSpcReduction="20000"/>
          </a:bodyPr>
          <a:lstStyle/>
          <a:p>
            <a:r>
              <a:rPr lang="en-GB" sz="2600"/>
              <a:t>1. Maternity: continuity of care </a:t>
            </a:r>
          </a:p>
          <a:p>
            <a:endParaRPr lang="en-GB"/>
          </a:p>
        </p:txBody>
      </p:sp>
      <p:sp>
        <p:nvSpPr>
          <p:cNvPr id="12" name="Text Placeholder 11">
            <a:extLst>
              <a:ext uri="{FF2B5EF4-FFF2-40B4-BE49-F238E27FC236}">
                <a16:creationId xmlns:a16="http://schemas.microsoft.com/office/drawing/2014/main" id="{A26AB783-B107-33F2-9E7C-7D62D72ABB52}"/>
              </a:ext>
            </a:extLst>
          </p:cNvPr>
          <p:cNvSpPr>
            <a:spLocks noGrp="1"/>
          </p:cNvSpPr>
          <p:nvPr>
            <p:ph type="body" sz="quarter" idx="10"/>
          </p:nvPr>
        </p:nvSpPr>
        <p:spPr>
          <a:xfrm>
            <a:off x="3961990" y="1035059"/>
            <a:ext cx="7496175" cy="540000"/>
          </a:xfrm>
        </p:spPr>
        <p:txBody>
          <a:bodyPr vert="horz" lIns="91440" tIns="45720" rIns="91440" bIns="45720" rtlCol="0" anchor="t">
            <a:noAutofit/>
          </a:bodyPr>
          <a:lstStyle/>
          <a:p>
            <a:pPr>
              <a:lnSpc>
                <a:spcPct val="100000"/>
              </a:lnSpc>
              <a:spcBef>
                <a:spcPts val="0"/>
              </a:spcBef>
              <a:spcAft>
                <a:spcPts val="600"/>
              </a:spcAft>
            </a:pPr>
            <a:r>
              <a:rPr lang="en-GB" sz="1400"/>
              <a:t>Antenatal care (NG201) rec 1.1.12 - those responsible for planning and delivering antenatal services should aim to provide continuity of carer.</a:t>
            </a:r>
          </a:p>
          <a:p>
            <a:endParaRPr lang="en-GB" sz="1400"/>
          </a:p>
        </p:txBody>
      </p:sp>
      <p:sp>
        <p:nvSpPr>
          <p:cNvPr id="15" name="Text Placeholder 14">
            <a:extLst>
              <a:ext uri="{FF2B5EF4-FFF2-40B4-BE49-F238E27FC236}">
                <a16:creationId xmlns:a16="http://schemas.microsoft.com/office/drawing/2014/main" id="{F01E18C6-E6AC-13F4-4AD1-5C60B7099B43}"/>
              </a:ext>
            </a:extLst>
          </p:cNvPr>
          <p:cNvSpPr>
            <a:spLocks noGrp="1"/>
          </p:cNvSpPr>
          <p:nvPr>
            <p:ph type="body" sz="quarter" idx="13"/>
          </p:nvPr>
        </p:nvSpPr>
        <p:spPr>
          <a:xfrm>
            <a:off x="3961990" y="1718305"/>
            <a:ext cx="8122983" cy="360000"/>
          </a:xfrm>
        </p:spPr>
        <p:txBody>
          <a:bodyPr vert="horz" lIns="91440" tIns="45720" rIns="91440" bIns="45720" rtlCol="0" anchor="t">
            <a:normAutofit fontScale="77500" lnSpcReduction="20000"/>
          </a:bodyPr>
          <a:lstStyle/>
          <a:p>
            <a:pPr>
              <a:lnSpc>
                <a:spcPct val="80000"/>
              </a:lnSpc>
            </a:pPr>
            <a:r>
              <a:rPr lang="en-GB" sz="3100"/>
              <a:t>2. Severe mental illness (SMI): annual health checks</a:t>
            </a:r>
          </a:p>
          <a:p>
            <a:endParaRPr lang="en-GB"/>
          </a:p>
        </p:txBody>
      </p:sp>
      <p:sp>
        <p:nvSpPr>
          <p:cNvPr id="14" name="Text Placeholder 13">
            <a:extLst>
              <a:ext uri="{FF2B5EF4-FFF2-40B4-BE49-F238E27FC236}">
                <a16:creationId xmlns:a16="http://schemas.microsoft.com/office/drawing/2014/main" id="{9BDDB434-1860-2679-4C6E-29C518705A5C}"/>
              </a:ext>
            </a:extLst>
          </p:cNvPr>
          <p:cNvSpPr>
            <a:spLocks noGrp="1"/>
          </p:cNvSpPr>
          <p:nvPr>
            <p:ph type="body" sz="quarter" idx="12"/>
          </p:nvPr>
        </p:nvSpPr>
        <p:spPr>
          <a:xfrm>
            <a:off x="3961990" y="2221551"/>
            <a:ext cx="7496175" cy="756000"/>
          </a:xfrm>
        </p:spPr>
        <p:txBody>
          <a:bodyPr vert="horz" lIns="91440" tIns="45720" rIns="91440" bIns="45720" rtlCol="0" anchor="t">
            <a:noAutofit/>
          </a:bodyPr>
          <a:lstStyle/>
          <a:p>
            <a:pPr>
              <a:lnSpc>
                <a:spcPct val="100000"/>
              </a:lnSpc>
              <a:spcBef>
                <a:spcPts val="0"/>
              </a:spcBef>
              <a:spcAft>
                <a:spcPts val="600"/>
              </a:spcAft>
            </a:pPr>
            <a:r>
              <a:rPr lang="en-GB" sz="1400"/>
              <a:t>Bipolar disorder: assessment and management (CG185) rec 1.2.10-13; 1.3.2; 1.8.1-5 reference what should be included in a physical health check for people with SMI, performed at least annually.</a:t>
            </a:r>
          </a:p>
          <a:p>
            <a:endParaRPr lang="en-GB" sz="1400"/>
          </a:p>
        </p:txBody>
      </p:sp>
      <p:sp>
        <p:nvSpPr>
          <p:cNvPr id="17" name="Text Placeholder 16">
            <a:extLst>
              <a:ext uri="{FF2B5EF4-FFF2-40B4-BE49-F238E27FC236}">
                <a16:creationId xmlns:a16="http://schemas.microsoft.com/office/drawing/2014/main" id="{7427FDDD-2562-8654-7CBF-AF14778A07AB}"/>
              </a:ext>
            </a:extLst>
          </p:cNvPr>
          <p:cNvSpPr>
            <a:spLocks noGrp="1"/>
          </p:cNvSpPr>
          <p:nvPr>
            <p:ph type="body" sz="quarter" idx="15"/>
          </p:nvPr>
        </p:nvSpPr>
        <p:spPr>
          <a:xfrm>
            <a:off x="3961990" y="3120797"/>
            <a:ext cx="7827837" cy="360000"/>
          </a:xfrm>
        </p:spPr>
        <p:txBody>
          <a:bodyPr>
            <a:normAutofit fontScale="92500" lnSpcReduction="20000"/>
          </a:bodyPr>
          <a:lstStyle/>
          <a:p>
            <a:r>
              <a:rPr lang="en-GB" sz="2600"/>
              <a:t>3. Chronic respiratory disease: vaccine uptake</a:t>
            </a:r>
          </a:p>
          <a:p>
            <a:endParaRPr lang="en-GB"/>
          </a:p>
        </p:txBody>
      </p:sp>
      <p:sp>
        <p:nvSpPr>
          <p:cNvPr id="16" name="Text Placeholder 15">
            <a:extLst>
              <a:ext uri="{FF2B5EF4-FFF2-40B4-BE49-F238E27FC236}">
                <a16:creationId xmlns:a16="http://schemas.microsoft.com/office/drawing/2014/main" id="{74185D92-B65D-7A36-16AC-8ABCD9F04A20}"/>
              </a:ext>
            </a:extLst>
          </p:cNvPr>
          <p:cNvSpPr>
            <a:spLocks noGrp="1"/>
          </p:cNvSpPr>
          <p:nvPr>
            <p:ph type="body" sz="quarter" idx="14"/>
          </p:nvPr>
        </p:nvSpPr>
        <p:spPr>
          <a:xfrm>
            <a:off x="3961990" y="3624043"/>
            <a:ext cx="7496175" cy="324000"/>
          </a:xfrm>
        </p:spPr>
        <p:txBody>
          <a:bodyPr>
            <a:normAutofit/>
          </a:bodyPr>
          <a:lstStyle/>
          <a:p>
            <a:pPr>
              <a:lnSpc>
                <a:spcPct val="100000"/>
              </a:lnSpc>
              <a:spcBef>
                <a:spcPts val="0"/>
              </a:spcBef>
            </a:pPr>
            <a:r>
              <a:rPr lang="en-GB" sz="1400"/>
              <a:t>Flu vaccinations: increasing uptake (NG103).</a:t>
            </a:r>
          </a:p>
          <a:p>
            <a:endParaRPr lang="en-GB" sz="1400"/>
          </a:p>
          <a:p>
            <a:endParaRPr lang="en-GB" sz="1400"/>
          </a:p>
        </p:txBody>
      </p:sp>
      <p:sp>
        <p:nvSpPr>
          <p:cNvPr id="22" name="Text Placeholder 16">
            <a:extLst>
              <a:ext uri="{FF2B5EF4-FFF2-40B4-BE49-F238E27FC236}">
                <a16:creationId xmlns:a16="http://schemas.microsoft.com/office/drawing/2014/main" id="{EF08C958-067E-6662-A05A-32F8B4C01165}"/>
              </a:ext>
            </a:extLst>
          </p:cNvPr>
          <p:cNvSpPr txBox="1">
            <a:spLocks/>
          </p:cNvSpPr>
          <p:nvPr/>
        </p:nvSpPr>
        <p:spPr>
          <a:xfrm>
            <a:off x="3961990" y="4091289"/>
            <a:ext cx="7827837" cy="360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mj-lt"/>
                <a:ea typeface="Lora" charset="0"/>
                <a:cs typeface="Lor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4. Early cancer diagnosis</a:t>
            </a:r>
          </a:p>
          <a:p>
            <a:endParaRPr lang="en-GB"/>
          </a:p>
        </p:txBody>
      </p:sp>
      <p:sp>
        <p:nvSpPr>
          <p:cNvPr id="23" name="Text Placeholder 15">
            <a:extLst>
              <a:ext uri="{FF2B5EF4-FFF2-40B4-BE49-F238E27FC236}">
                <a16:creationId xmlns:a16="http://schemas.microsoft.com/office/drawing/2014/main" id="{9A78976C-331B-4FB7-8E71-BD18CCB2F414}"/>
              </a:ext>
            </a:extLst>
          </p:cNvPr>
          <p:cNvSpPr txBox="1">
            <a:spLocks/>
          </p:cNvSpPr>
          <p:nvPr/>
        </p:nvSpPr>
        <p:spPr>
          <a:xfrm>
            <a:off x="3961990" y="4594535"/>
            <a:ext cx="7496175" cy="54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GB" sz="1400"/>
              <a:t>Suspected cancer: recognition and referral (NG12) – all recommendations are applicable to and support early diagnosis.</a:t>
            </a:r>
          </a:p>
        </p:txBody>
      </p:sp>
      <p:sp>
        <p:nvSpPr>
          <p:cNvPr id="24" name="Text Placeholder 16">
            <a:extLst>
              <a:ext uri="{FF2B5EF4-FFF2-40B4-BE49-F238E27FC236}">
                <a16:creationId xmlns:a16="http://schemas.microsoft.com/office/drawing/2014/main" id="{E8C0668E-8B4A-6344-9F36-639BE45DDB54}"/>
              </a:ext>
            </a:extLst>
          </p:cNvPr>
          <p:cNvSpPr txBox="1">
            <a:spLocks/>
          </p:cNvSpPr>
          <p:nvPr/>
        </p:nvSpPr>
        <p:spPr>
          <a:xfrm>
            <a:off x="3961990" y="5277781"/>
            <a:ext cx="7827837" cy="360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mj-lt"/>
                <a:ea typeface="Lora" charset="0"/>
                <a:cs typeface="Lor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latin typeface="Lora SemiBold" pitchFamily="2" charset="0"/>
              </a:rPr>
              <a:t>5. Hypertension case finding</a:t>
            </a:r>
          </a:p>
          <a:p>
            <a:endParaRPr lang="en-GB"/>
          </a:p>
        </p:txBody>
      </p:sp>
      <p:sp>
        <p:nvSpPr>
          <p:cNvPr id="25" name="Text Placeholder 15">
            <a:extLst>
              <a:ext uri="{FF2B5EF4-FFF2-40B4-BE49-F238E27FC236}">
                <a16:creationId xmlns:a16="http://schemas.microsoft.com/office/drawing/2014/main" id="{BA40DAED-1959-6FE5-09C1-FCAD10955BC3}"/>
              </a:ext>
            </a:extLst>
          </p:cNvPr>
          <p:cNvSpPr txBox="1">
            <a:spLocks/>
          </p:cNvSpPr>
          <p:nvPr/>
        </p:nvSpPr>
        <p:spPr>
          <a:xfrm>
            <a:off x="3961990" y="5781030"/>
            <a:ext cx="7496175" cy="5400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GB" sz="1400">
                <a:ea typeface="Inter"/>
              </a:rPr>
              <a:t>Cardiovascular disease: identifying and supporting people most at risk of dying early (PH15) rec 1 and 2 – includes opportunistic engagement.</a:t>
            </a:r>
            <a:endParaRPr lang="en-GB" sz="1400"/>
          </a:p>
        </p:txBody>
      </p:sp>
      <p:pic>
        <p:nvPicPr>
          <p:cNvPr id="26" name="Recorded Sound" descr="Click to hear accompanying narration - closed captioned subtitles available. ">
            <a:hlinkClick r:id="" action="ppaction://media"/>
            <a:extLst>
              <a:ext uri="{FF2B5EF4-FFF2-40B4-BE49-F238E27FC236}">
                <a16:creationId xmlns:a16="http://schemas.microsoft.com/office/drawing/2014/main" id="{A8CE1993-1F0A-7463-1DC4-7D93F09B52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3555" y="144000"/>
            <a:ext cx="406400" cy="406400"/>
          </a:xfrm>
          <a:prstGeom prst="rect">
            <a:avLst/>
          </a:prstGeom>
        </p:spPr>
      </p:pic>
      <p:sp>
        <p:nvSpPr>
          <p:cNvPr id="27" name="TextBox 26">
            <a:extLst>
              <a:ext uri="{FF2B5EF4-FFF2-40B4-BE49-F238E27FC236}">
                <a16:creationId xmlns:a16="http://schemas.microsoft.com/office/drawing/2014/main" id="{3D49A66A-BC24-F85A-CE84-CF94A33E29FA}"/>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41839681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7A0529-0FDF-851E-14E5-1E002B515512}"/>
              </a:ext>
            </a:extLst>
          </p:cNvPr>
          <p:cNvSpPr>
            <a:spLocks noGrp="1"/>
          </p:cNvSpPr>
          <p:nvPr>
            <p:ph type="ctrTitle"/>
          </p:nvPr>
        </p:nvSpPr>
        <p:spPr>
          <a:xfrm>
            <a:off x="346755" y="931272"/>
            <a:ext cx="3942612" cy="4190385"/>
          </a:xfrm>
        </p:spPr>
        <p:txBody>
          <a:bodyPr>
            <a:normAutofit/>
          </a:bodyPr>
          <a:lstStyle/>
          <a:p>
            <a:r>
              <a:rPr lang="en-GB" sz="3200"/>
              <a:t>NICE </a:t>
            </a:r>
            <a:br>
              <a:rPr lang="en-GB" sz="3200"/>
            </a:br>
            <a:r>
              <a:rPr lang="en-GB" sz="3200"/>
              <a:t>guidance </a:t>
            </a:r>
            <a:br>
              <a:rPr lang="en-GB" sz="3200"/>
            </a:br>
            <a:r>
              <a:rPr lang="en-GB" sz="3200"/>
              <a:t>mapped to Core20PLUS5</a:t>
            </a:r>
          </a:p>
        </p:txBody>
      </p:sp>
      <p:sp>
        <p:nvSpPr>
          <p:cNvPr id="13" name="Text Placeholder 12">
            <a:extLst>
              <a:ext uri="{FF2B5EF4-FFF2-40B4-BE49-F238E27FC236}">
                <a16:creationId xmlns:a16="http://schemas.microsoft.com/office/drawing/2014/main" id="{EBA64945-2F50-8873-D1A7-BCEA74997725}"/>
              </a:ext>
            </a:extLst>
          </p:cNvPr>
          <p:cNvSpPr>
            <a:spLocks noGrp="1"/>
          </p:cNvSpPr>
          <p:nvPr>
            <p:ph type="body" sz="quarter" idx="11"/>
          </p:nvPr>
        </p:nvSpPr>
        <p:spPr>
          <a:xfrm>
            <a:off x="3961990" y="531813"/>
            <a:ext cx="6226175" cy="383639"/>
          </a:xfrm>
        </p:spPr>
        <p:txBody>
          <a:bodyPr>
            <a:normAutofit fontScale="92500" lnSpcReduction="20000"/>
          </a:bodyPr>
          <a:lstStyle/>
          <a:p>
            <a:r>
              <a:rPr lang="en-GB" sz="2800"/>
              <a:t>Lipid optimal management</a:t>
            </a:r>
          </a:p>
          <a:p>
            <a:endParaRPr lang="en-GB"/>
          </a:p>
        </p:txBody>
      </p:sp>
      <p:sp>
        <p:nvSpPr>
          <p:cNvPr id="12" name="Text Placeholder 11">
            <a:extLst>
              <a:ext uri="{FF2B5EF4-FFF2-40B4-BE49-F238E27FC236}">
                <a16:creationId xmlns:a16="http://schemas.microsoft.com/office/drawing/2014/main" id="{A26AB783-B107-33F2-9E7C-7D62D72ABB52}"/>
              </a:ext>
            </a:extLst>
          </p:cNvPr>
          <p:cNvSpPr>
            <a:spLocks noGrp="1"/>
          </p:cNvSpPr>
          <p:nvPr>
            <p:ph type="body" sz="quarter" idx="10"/>
          </p:nvPr>
        </p:nvSpPr>
        <p:spPr>
          <a:xfrm>
            <a:off x="3961990" y="962785"/>
            <a:ext cx="7496175" cy="2309444"/>
          </a:xfrm>
        </p:spPr>
        <p:txBody>
          <a:bodyPr>
            <a:noAutofit/>
          </a:bodyPr>
          <a:lstStyle/>
          <a:p>
            <a:pPr marL="285750" indent="-285750">
              <a:lnSpc>
                <a:spcPct val="150000"/>
              </a:lnSpc>
              <a:spcBef>
                <a:spcPts val="0"/>
              </a:spcBef>
              <a:spcAft>
                <a:spcPts val="600"/>
              </a:spcAft>
              <a:buFont typeface="Arial" panose="020B0604020202020204" pitchFamily="34" charset="0"/>
              <a:buChar char="•"/>
            </a:pPr>
            <a:r>
              <a:rPr lang="en-GB" sz="1600">
                <a:solidFill>
                  <a:srgbClr val="0E0E0E"/>
                </a:solidFill>
                <a:hlinkClick r:id="rId4"/>
              </a:rPr>
              <a:t>Cardiovascular disease (CVD): risk assessment and reduction, including lipid modification (CG181) </a:t>
            </a:r>
            <a:r>
              <a:rPr lang="en-GB" sz="1600">
                <a:solidFill>
                  <a:srgbClr val="0E0E0E"/>
                </a:solidFill>
              </a:rPr>
              <a:t>rec 1.3.14 Before offering statin treatment for primary prevention, discuss the benefits of lifestyle modification and optimise the management of all other modifiable CVD risk factors if possible.</a:t>
            </a:r>
          </a:p>
          <a:p>
            <a:pPr marL="285750" indent="-285750">
              <a:lnSpc>
                <a:spcPct val="150000"/>
              </a:lnSpc>
              <a:spcBef>
                <a:spcPts val="0"/>
              </a:spcBef>
              <a:spcAft>
                <a:spcPts val="600"/>
              </a:spcAft>
              <a:buFont typeface="Arial" panose="020B0604020202020204" pitchFamily="34" charset="0"/>
              <a:buChar char="•"/>
            </a:pPr>
            <a:r>
              <a:rPr lang="en-GB" sz="1600">
                <a:solidFill>
                  <a:srgbClr val="0E0E0E"/>
                </a:solidFill>
              </a:rPr>
              <a:t>NICE endorsed resources include: </a:t>
            </a:r>
            <a:r>
              <a:rPr lang="en-GB" sz="1600">
                <a:solidFill>
                  <a:srgbClr val="0E0E0E"/>
                </a:solidFill>
                <a:hlinkClick r:id="rId5"/>
              </a:rPr>
              <a:t>NHSE Statin intolerance pathway </a:t>
            </a:r>
            <a:r>
              <a:rPr lang="en-GB" sz="1600">
                <a:solidFill>
                  <a:srgbClr val="0E0E0E"/>
                </a:solidFill>
              </a:rPr>
              <a:t>and </a:t>
            </a:r>
            <a:r>
              <a:rPr lang="en-GB" sz="1600">
                <a:solidFill>
                  <a:srgbClr val="0E0E0E"/>
                </a:solidFill>
                <a:hlinkClick r:id="rId6"/>
              </a:rPr>
              <a:t>Lipid management national treatment algorithm and pathway</a:t>
            </a:r>
            <a:r>
              <a:rPr lang="en-GB" sz="1600">
                <a:solidFill>
                  <a:srgbClr val="0E0E0E"/>
                </a:solidFill>
              </a:rPr>
              <a:t>. </a:t>
            </a:r>
          </a:p>
        </p:txBody>
      </p:sp>
      <p:sp>
        <p:nvSpPr>
          <p:cNvPr id="15" name="Text Placeholder 14">
            <a:extLst>
              <a:ext uri="{FF2B5EF4-FFF2-40B4-BE49-F238E27FC236}">
                <a16:creationId xmlns:a16="http://schemas.microsoft.com/office/drawing/2014/main" id="{F01E18C6-E6AC-13F4-4AD1-5C60B7099B43}"/>
              </a:ext>
            </a:extLst>
          </p:cNvPr>
          <p:cNvSpPr>
            <a:spLocks noGrp="1"/>
          </p:cNvSpPr>
          <p:nvPr>
            <p:ph type="body" sz="quarter" idx="13"/>
          </p:nvPr>
        </p:nvSpPr>
        <p:spPr>
          <a:xfrm>
            <a:off x="4017963" y="3864950"/>
            <a:ext cx="7827282" cy="446080"/>
          </a:xfrm>
        </p:spPr>
        <p:txBody>
          <a:bodyPr>
            <a:normAutofit fontScale="92500" lnSpcReduction="10000"/>
          </a:bodyPr>
          <a:lstStyle/>
          <a:p>
            <a:r>
              <a:rPr lang="en-GB" sz="2800"/>
              <a:t>Smoking cessation</a:t>
            </a:r>
          </a:p>
          <a:p>
            <a:endParaRPr lang="en-GB"/>
          </a:p>
        </p:txBody>
      </p:sp>
      <p:sp>
        <p:nvSpPr>
          <p:cNvPr id="14" name="Text Placeholder 13">
            <a:extLst>
              <a:ext uri="{FF2B5EF4-FFF2-40B4-BE49-F238E27FC236}">
                <a16:creationId xmlns:a16="http://schemas.microsoft.com/office/drawing/2014/main" id="{9BDDB434-1860-2679-4C6E-29C518705A5C}"/>
              </a:ext>
            </a:extLst>
          </p:cNvPr>
          <p:cNvSpPr>
            <a:spLocks noGrp="1"/>
          </p:cNvSpPr>
          <p:nvPr>
            <p:ph type="body" sz="quarter" idx="12"/>
          </p:nvPr>
        </p:nvSpPr>
        <p:spPr>
          <a:xfrm>
            <a:off x="3961989" y="4345300"/>
            <a:ext cx="7496175" cy="672545"/>
          </a:xfrm>
        </p:spPr>
        <p:txBody>
          <a:bodyPr>
            <a:noAutofit/>
          </a:bodyPr>
          <a:lstStyle/>
          <a:p>
            <a:pPr marL="285750" indent="-285750">
              <a:lnSpc>
                <a:spcPct val="150000"/>
              </a:lnSpc>
              <a:spcBef>
                <a:spcPts val="0"/>
              </a:spcBef>
              <a:spcAft>
                <a:spcPts val="600"/>
              </a:spcAft>
              <a:buFont typeface="Arial" panose="020B0604020202020204" pitchFamily="34" charset="0"/>
              <a:buChar char="•"/>
            </a:pPr>
            <a:r>
              <a:rPr lang="en-GB" sz="1600">
                <a:hlinkClick r:id="rId7"/>
              </a:rPr>
              <a:t>Tobacco: preventing uptake, promoting quitting and treating dependence (NG209)</a:t>
            </a:r>
            <a:r>
              <a:rPr lang="en-GB" sz="1600"/>
              <a:t> brings together and updates all NICE's previous guidelines on using tobacco, including smokeless tobacco. It covers nicotine replacement therapy and e-cigarettes to help people stop smoking or reduce their harm from smoking. </a:t>
            </a:r>
          </a:p>
        </p:txBody>
      </p:sp>
      <p:pic>
        <p:nvPicPr>
          <p:cNvPr id="2" name="Recorded Sound" descr="Click to hear accompanying narration - closed captioned subtitles available. ">
            <a:hlinkClick r:id="" action="ppaction://media"/>
            <a:extLst>
              <a:ext uri="{FF2B5EF4-FFF2-40B4-BE49-F238E27FC236}">
                <a16:creationId xmlns:a16="http://schemas.microsoft.com/office/drawing/2014/main" id="{90237811-67F1-733A-7C8C-6F322706A6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555" y="144000"/>
            <a:ext cx="406400" cy="406400"/>
          </a:xfrm>
          <a:prstGeom prst="rect">
            <a:avLst/>
          </a:prstGeom>
        </p:spPr>
      </p:pic>
      <p:sp>
        <p:nvSpPr>
          <p:cNvPr id="7" name="TextBox 6">
            <a:extLst>
              <a:ext uri="{FF2B5EF4-FFF2-40B4-BE49-F238E27FC236}">
                <a16:creationId xmlns:a16="http://schemas.microsoft.com/office/drawing/2014/main" id="{DF72A223-98B4-9D60-C488-CE984161D081}"/>
              </a:ext>
            </a:extLst>
          </p:cNvPr>
          <p:cNvSpPr txBox="1"/>
          <p:nvPr/>
        </p:nvSpPr>
        <p:spPr>
          <a:xfrm>
            <a:off x="504000" y="144000"/>
            <a:ext cx="2132315" cy="369332"/>
          </a:xfrm>
          <a:prstGeom prst="rect">
            <a:avLst/>
          </a:prstGeom>
          <a:noFill/>
        </p:spPr>
        <p:txBody>
          <a:bodyPr wrap="none" rtlCol="0">
            <a:spAutoFit/>
          </a:bodyPr>
          <a:lstStyle/>
          <a:p>
            <a:r>
              <a:rPr lang="en-GB">
                <a:solidFill>
                  <a:schemeClr val="bg1"/>
                </a:solidFill>
              </a:rPr>
              <a:t>Click for narration</a:t>
            </a:r>
          </a:p>
        </p:txBody>
      </p:sp>
    </p:spTree>
    <p:extLst>
      <p:ext uri="{BB962C8B-B14F-4D97-AF65-F5344CB8AC3E}">
        <p14:creationId xmlns:p14="http://schemas.microsoft.com/office/powerpoint/2010/main" val="3647111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NICEcorporatePPTtemplate_NoFonts" id="{A9A8E447-1F8C-42AB-A3C6-44CA07833C61}" vid="{DF18D8AD-E937-4FA1-8E02-F5587B5F5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5C7EE13DA1AD46904B2A1C9FCF4141" ma:contentTypeVersion="11" ma:contentTypeDescription="Create a new document." ma:contentTypeScope="" ma:versionID="35270fe7279076933162876d0f39f766">
  <xsd:schema xmlns:xsd="http://www.w3.org/2001/XMLSchema" xmlns:xs="http://www.w3.org/2001/XMLSchema" xmlns:p="http://schemas.microsoft.com/office/2006/metadata/properties" xmlns:ns3="f00b790a-b6bf-4efd-ace9-5a48f8e61856" xmlns:ns4="6ee51120-43e0-4806-aff8-93d14d41c953" targetNamespace="http://schemas.microsoft.com/office/2006/metadata/properties" ma:root="true" ma:fieldsID="05051bfb94ff9273e6dcf08c556cac87" ns3:_="" ns4:_="">
    <xsd:import namespace="f00b790a-b6bf-4efd-ace9-5a48f8e61856"/>
    <xsd:import namespace="6ee51120-43e0-4806-aff8-93d14d41c9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0b790a-b6bf-4efd-ace9-5a48f8e6185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51120-43e0-4806-aff8-93d14d41c9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DA9F58-11B3-4B90-8945-9FED5E0DB890}">
  <ds:schemaRefs>
    <ds:schemaRef ds:uri="http://schemas.microsoft.com/sharepoint/v3/contenttype/forms"/>
  </ds:schemaRefs>
</ds:datastoreItem>
</file>

<file path=customXml/itemProps2.xml><?xml version="1.0" encoding="utf-8"?>
<ds:datastoreItem xmlns:ds="http://schemas.openxmlformats.org/officeDocument/2006/customXml" ds:itemID="{B1A05AB1-09B3-4499-AB2F-CEEEC35D59B7}">
  <ds:schemaRefs>
    <ds:schemaRef ds:uri="6ee51120-43e0-4806-aff8-93d14d41c953"/>
    <ds:schemaRef ds:uri="f00b790a-b6bf-4efd-ace9-5a48f8e618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55118E-3419-4CC8-ACAD-A0CD70EDEAD4}">
  <ds:schemaRefs>
    <ds:schemaRef ds:uri="6ee51120-43e0-4806-aff8-93d14d41c953"/>
    <ds:schemaRef ds:uri="f00b790a-b6bf-4efd-ace9-5a48f8e618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 PowerPoint template - with fonts embedded</Template>
  <TotalTime>0</TotalTime>
  <Words>1444</Words>
  <Application>Microsoft Office PowerPoint</Application>
  <PresentationFormat>Widescreen</PresentationFormat>
  <Paragraphs>124</Paragraphs>
  <Slides>21</Slides>
  <Notes>1</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Lato</vt:lpstr>
      <vt:lpstr>Calibri</vt:lpstr>
      <vt:lpstr>Lora SemiBold</vt:lpstr>
      <vt:lpstr>Inter</vt:lpstr>
      <vt:lpstr>Arial</vt:lpstr>
      <vt:lpstr>NICE</vt:lpstr>
      <vt:lpstr>Supporting the implementation of Core20PLUS5</vt:lpstr>
      <vt:lpstr>Introduction</vt:lpstr>
      <vt:lpstr>NICE’s unique role in addressing health inequalities</vt:lpstr>
      <vt:lpstr>NHS planning guidance 2022 to 2023: tackling health inequalities</vt:lpstr>
      <vt:lpstr>Click for narration</vt:lpstr>
      <vt:lpstr>NICE guidance</vt:lpstr>
      <vt:lpstr>NICE guidance – helping to reduce the gap</vt:lpstr>
      <vt:lpstr>NICE  guidance  mapped to Core20PLUS5 </vt:lpstr>
      <vt:lpstr>NICE  guidance  mapped to Core20PLUS5</vt:lpstr>
      <vt:lpstr>NICE guidelines on approaches to addressing health inequalities</vt:lpstr>
      <vt:lpstr>Examples of NICE guidelines </vt:lpstr>
      <vt:lpstr>Shared decision making  and health literacy</vt:lpstr>
      <vt:lpstr>NICE quality standards</vt:lpstr>
      <vt:lpstr>NICE quality standards </vt:lpstr>
      <vt:lpstr>Examples of shared decision making</vt:lpstr>
      <vt:lpstr>Practical tools and resources</vt:lpstr>
      <vt:lpstr>Pharmacist led hypertension review project in Black (African or African-Caribbean origin) patients – Hackney CCG</vt:lpstr>
      <vt:lpstr>Systematic case finding of people with hypertension – East Berkshire</vt:lpstr>
      <vt:lpstr>Example of a visual summary </vt:lpstr>
      <vt:lpstr>Example of an e-learning module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PowerPoint template</dc:title>
  <dc:creator>Trish Brennan</dc:creator>
  <cp:lastModifiedBy>Pranam Mavahalli</cp:lastModifiedBy>
  <cp:revision>3</cp:revision>
  <dcterms:created xsi:type="dcterms:W3CDTF">2022-10-18T09:26:09Z</dcterms:created>
  <dcterms:modified xsi:type="dcterms:W3CDTF">2022-11-01T15:32:11Z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0x010100E65C7EE13DA1AD46904B2A1C9FCF4141</vt:lpwstr>
  </property>
</Properties>
</file>